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y="5143500" cx="9144000"/>
  <p:notesSz cx="6858000" cy="9144000"/>
  <p:embeddedFontLst>
    <p:embeddedFont>
      <p:font typeface="Roboto"/>
      <p:regular r:id="rId41"/>
      <p:bold r:id="rId42"/>
      <p:italic r:id="rId43"/>
      <p:boldItalic r:id="rId44"/>
    </p:embeddedFont>
    <p:embeddedFont>
      <p:font typeface="Maven Pro"/>
      <p:regular r:id="rId45"/>
      <p:bold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F89B37C-043B-4356-8AA4-14E569144166}">
  <a:tblStyle styleId="{6F89B37C-043B-4356-8AA4-14E5691441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20" Type="http://schemas.openxmlformats.org/officeDocument/2006/relationships/slide" Target="slides/slide13.xml"/><Relationship Id="rId42" Type="http://schemas.openxmlformats.org/officeDocument/2006/relationships/font" Target="fonts/Roboto-bold.fntdata"/><Relationship Id="rId41" Type="http://schemas.openxmlformats.org/officeDocument/2006/relationships/font" Target="fonts/Roboto-regular.fntdata"/><Relationship Id="rId22" Type="http://schemas.openxmlformats.org/officeDocument/2006/relationships/slide" Target="slides/slide15.xml"/><Relationship Id="rId44" Type="http://schemas.openxmlformats.org/officeDocument/2006/relationships/font" Target="fonts/Roboto-boldItalic.fntdata"/><Relationship Id="rId21" Type="http://schemas.openxmlformats.org/officeDocument/2006/relationships/slide" Target="slides/slide14.xml"/><Relationship Id="rId43" Type="http://schemas.openxmlformats.org/officeDocument/2006/relationships/font" Target="fonts/Roboto-italic.fntdata"/><Relationship Id="rId24" Type="http://schemas.openxmlformats.org/officeDocument/2006/relationships/slide" Target="slides/slide17.xml"/><Relationship Id="rId46" Type="http://schemas.openxmlformats.org/officeDocument/2006/relationships/font" Target="fonts/MavenPro-bold.fntdata"/><Relationship Id="rId23" Type="http://schemas.openxmlformats.org/officeDocument/2006/relationships/slide" Target="slides/slide16.xml"/><Relationship Id="rId45" Type="http://schemas.openxmlformats.org/officeDocument/2006/relationships/font" Target="fonts/MavenPr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slide" Target="slides/slide30.xml"/><Relationship Id="rId14" Type="http://schemas.openxmlformats.org/officeDocument/2006/relationships/slide" Target="slides/slide7.xml"/><Relationship Id="rId36" Type="http://schemas.openxmlformats.org/officeDocument/2006/relationships/slide" Target="slides/slide29.xml"/><Relationship Id="rId17" Type="http://schemas.openxmlformats.org/officeDocument/2006/relationships/slide" Target="slides/slide10.xml"/><Relationship Id="rId39" Type="http://schemas.openxmlformats.org/officeDocument/2006/relationships/slide" Target="slides/slide32.xml"/><Relationship Id="rId16" Type="http://schemas.openxmlformats.org/officeDocument/2006/relationships/slide" Target="slides/slide9.xml"/><Relationship Id="rId38" Type="http://schemas.openxmlformats.org/officeDocument/2006/relationships/slide" Target="slides/slide31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286ceab07d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286ceab07d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286ceab07d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286ceab07d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286ceab07d_2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286ceab07d_2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286ceab07d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286ceab07d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286ceab07d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286ceab07d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286ceab07d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286ceab07d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286ceab07d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286ceab07d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286ceab07d_2_4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286ceab07d_2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286ceab07d_2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286ceab07d_2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286ceab07d_2_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286ceab07d_2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286ceab07d_2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286ceab07d_2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286ceab07d_2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286ceab07d_2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286ceab07d_2_5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286ceab07d_2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286ceab07d_2_5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286ceab07d_2_5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286ceab07d_2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286ceab07d_2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286ceab07d_2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286ceab07d_2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286ceab07d_2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286ceab07d_2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286ceab07d_2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286ceab07d_2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286ceab07d_2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286ceab07d_2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286ceab07d_2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286ceab07d_2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286ceab07d_2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286ceab07d_2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286ceab07d_2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286ceab07d_2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286ceab07d_2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286ceab07d_2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286ceab07d_2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286ceab07d_2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286ceab07d_2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286ceab07d_2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286ceab07d_2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286ceab07d_2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286ceab07d_2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286ceab07d_2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286ceab07d_2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286ceab07d_2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286ceab07d_2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286ceab07d_2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286ceab07d_2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286ceab07d_2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286ceab07d_2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286ceab07d_2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286ceab07d_2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286ceab07d_2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286ceab07d_2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286ceab07d_2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idx="1" type="subTitle"/>
          </p:nvPr>
        </p:nvSpPr>
        <p:spPr>
          <a:xfrm>
            <a:off x="331500" y="2522925"/>
            <a:ext cx="2980200" cy="9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80">
                <a:solidFill>
                  <a:schemeClr val="dk1"/>
                </a:solidFill>
              </a:rPr>
              <a:t>老師: 鄧安文</a:t>
            </a:r>
            <a:br>
              <a:rPr lang="zh-TW" sz="2080">
                <a:solidFill>
                  <a:schemeClr val="dk1"/>
                </a:solidFill>
              </a:rPr>
            </a:br>
            <a:r>
              <a:rPr lang="zh-TW" sz="2080">
                <a:solidFill>
                  <a:schemeClr val="dk1"/>
                </a:solidFill>
              </a:rPr>
              <a:t>學生 : 吳政維 ; 趙坤泓</a:t>
            </a:r>
            <a:endParaRPr sz="1400"/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331500" y="622725"/>
            <a:ext cx="6202800" cy="19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6102">
                <a:solidFill>
                  <a:schemeClr val="dk1"/>
                </a:solidFill>
              </a:rPr>
              <a:t>機器學習研討 113期末作業</a:t>
            </a:r>
            <a:endParaRPr sz="5388">
              <a:solidFill>
                <a:schemeClr val="dk1"/>
              </a:solidFill>
            </a:endParaRPr>
          </a:p>
        </p:txBody>
      </p:sp>
      <p:sp>
        <p:nvSpPr>
          <p:cNvPr id="132" name="Google Shape;132;p25"/>
          <p:cNvSpPr txBox="1"/>
          <p:nvPr/>
        </p:nvSpPr>
        <p:spPr>
          <a:xfrm>
            <a:off x="3311700" y="2522925"/>
            <a:ext cx="5500800" cy="19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內容:</a:t>
            </a:r>
            <a:br>
              <a:rPr lang="zh-TW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zh-TW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1.請完成CNN諸多的習作。</a:t>
            </a:r>
            <a:br>
              <a:rPr lang="zh-TW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zh-TW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2.請說明今年2024兩位諾貝爾物理獎得主在機器學習上的貢獻。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/>
        </p:nvSpPr>
        <p:spPr>
          <a:xfrm>
            <a:off x="125" y="3125"/>
            <a:ext cx="9144000" cy="2217600"/>
          </a:xfrm>
          <a:prstGeom prst="rect">
            <a:avLst/>
          </a:prstGeom>
          <a:solidFill>
            <a:srgbClr val="F6B26B"/>
          </a:solidFill>
          <a:ln cap="flat" cmpd="sng" w="9525">
            <a:solidFill>
              <a:srgbClr val="F6B2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8900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簡報分類</a:t>
            </a:r>
            <a:endParaRPr b="1" sz="8900">
              <a:solidFill>
                <a:srgbClr val="FFFFFF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graphicFrame>
        <p:nvGraphicFramePr>
          <p:cNvPr id="138" name="Google Shape;138;p26"/>
          <p:cNvGraphicFramePr/>
          <p:nvPr/>
        </p:nvGraphicFramePr>
        <p:xfrm>
          <a:off x="2541450" y="2330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{6F89B37C-043B-4356-8AA4-14E569144166}</a:tableStyleId>
              </a:tblPr>
              <a:tblGrid>
                <a:gridCol w="2885350"/>
                <a:gridCol w="2885350"/>
              </a:tblGrid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第一節 諾貝爾得主 John J. Hopfield</a:t>
                      </a:r>
                      <a:endParaRPr b="1">
                        <a:solidFill>
                          <a:srgbClr val="42424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第二節 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諾貝爾得主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Geoffrey Hinton</a:t>
                      </a:r>
                      <a:endParaRPr b="1">
                        <a:solidFill>
                          <a:srgbClr val="42424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第三節 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習作 </a:t>
                      </a:r>
                      <a:r>
                        <a:rPr b="1" lang="zh-TW" sz="1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CNN卷積神經網路</a:t>
                      </a:r>
                      <a:endParaRPr b="1" sz="1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第四節 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習作 </a:t>
                      </a:r>
                      <a:r>
                        <a:rPr b="1" lang="zh-TW" sz="1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進階CNN</a:t>
                      </a:r>
                      <a:endParaRPr b="1" sz="1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/>
        </p:nvSpPr>
        <p:spPr>
          <a:xfrm>
            <a:off x="2541425" y="3125"/>
            <a:ext cx="6602700" cy="2217600"/>
          </a:xfrm>
          <a:prstGeom prst="rect">
            <a:avLst/>
          </a:prstGeom>
          <a:solidFill>
            <a:srgbClr val="2A3990"/>
          </a:solidFill>
          <a:ln cap="flat" cmpd="sng" w="9525">
            <a:solidFill>
              <a:srgbClr val="2A39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6900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John J. Hopfield</a:t>
            </a:r>
            <a:endParaRPr b="1" sz="6900">
              <a:solidFill>
                <a:srgbClr val="FFFFFF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graphicFrame>
        <p:nvGraphicFramePr>
          <p:cNvPr id="144" name="Google Shape;144;p27"/>
          <p:cNvGraphicFramePr/>
          <p:nvPr/>
        </p:nvGraphicFramePr>
        <p:xfrm>
          <a:off x="2541450" y="2330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{6F89B37C-043B-4356-8AA4-14E569144166}</a:tableStyleId>
              </a:tblPr>
              <a:tblGrid>
                <a:gridCol w="2885350"/>
                <a:gridCol w="2885350"/>
              </a:tblGrid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1. John J. Hopfield 介紹</a:t>
                      </a:r>
                      <a:endParaRPr b="1">
                        <a:solidFill>
                          <a:srgbClr val="42424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 Hopfield網路_簡介</a:t>
                      </a:r>
                      <a:endParaRPr b="1">
                        <a:solidFill>
                          <a:srgbClr val="42424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 Hopfield網路_構造</a:t>
                      </a:r>
                      <a:endParaRPr b="1" sz="1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4. Hopfield網路_應用</a:t>
                      </a:r>
                      <a:endParaRPr b="1" sz="1800">
                        <a:solidFill>
                          <a:srgbClr val="42424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5. Hopfield 諾貝爾物理獎機器學習貢獻</a:t>
                      </a:r>
                      <a:endParaRPr b="1" sz="1800">
                        <a:solidFill>
                          <a:srgbClr val="42424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</a:tbl>
          </a:graphicData>
        </a:graphic>
      </p:graphicFrame>
      <p:sp>
        <p:nvSpPr>
          <p:cNvPr id="145" name="Google Shape;145;p27"/>
          <p:cNvSpPr txBox="1"/>
          <p:nvPr/>
        </p:nvSpPr>
        <p:spPr>
          <a:xfrm>
            <a:off x="150" y="3125"/>
            <a:ext cx="2541300" cy="2217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4200">
                <a:solidFill>
                  <a:srgbClr val="2A399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14200">
              <a:solidFill>
                <a:srgbClr val="2A399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28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latin typeface="Roboto"/>
                <a:ea typeface="Roboto"/>
                <a:cs typeface="Roboto"/>
                <a:sym typeface="Roboto"/>
              </a:rPr>
              <a:t>第一節 </a:t>
            </a:r>
            <a:r>
              <a:rPr b="1" lang="zh-TW" sz="2850">
                <a:latin typeface="Roboto"/>
                <a:ea typeface="Roboto"/>
                <a:cs typeface="Roboto"/>
                <a:sym typeface="Roboto"/>
              </a:rPr>
              <a:t>諾貝爾得主 John J. Hopfield</a:t>
            </a:r>
            <a:endParaRPr sz="285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28"/>
          <p:cNvSpPr txBox="1"/>
          <p:nvPr/>
        </p:nvSpPr>
        <p:spPr>
          <a:xfrm>
            <a:off x="1080600" y="1316050"/>
            <a:ext cx="4851300" cy="321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sz="1700">
                <a:solidFill>
                  <a:schemeClr val="dk1"/>
                </a:solidFill>
              </a:rPr>
              <a:t>1933年出生的美國科學家，以發</a:t>
            </a:r>
            <a:r>
              <a:rPr lang="zh-TW" sz="1700">
                <a:solidFill>
                  <a:schemeClr val="dk1"/>
                </a:solidFill>
              </a:rPr>
              <a:t>明</a:t>
            </a:r>
            <a:r>
              <a:rPr b="1" lang="zh-TW" sz="1700">
                <a:solidFill>
                  <a:srgbClr val="1155CC"/>
                </a:solidFill>
              </a:rPr>
              <a:t>Hopfield網路</a:t>
            </a:r>
            <a:r>
              <a:rPr lang="zh-TW" sz="1700">
                <a:solidFill>
                  <a:schemeClr val="dk1"/>
                </a:solidFill>
              </a:rPr>
              <a:t>聞名。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這是一種基於能量函數的人工神經網絡模型，模擬神經元的交互，能進行記憶與模式識別。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該模型為神經計算提供框架，</a:t>
            </a:r>
            <a:r>
              <a:rPr b="1" lang="zh-TW" sz="1700">
                <a:solidFill>
                  <a:srgbClr val="1155CC"/>
                </a:solidFill>
              </a:rPr>
              <a:t>成為深度學習與現代人工智能的理論基礎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他的研究橫跨物理、生物與神經科學，並榮獲諾貝爾物理學獎等多項殊榮。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53" name="Google Shape;153;p28"/>
          <p:cNvSpPr txBox="1"/>
          <p:nvPr/>
        </p:nvSpPr>
        <p:spPr>
          <a:xfrm>
            <a:off x="1080600" y="851950"/>
            <a:ext cx="3229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1. John J. Hopfield 介紹</a:t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154" name="Google Shape;15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0325" y="876538"/>
            <a:ext cx="2590550" cy="33904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5" name="Google Shape;155;p28"/>
          <p:cNvSpPr txBox="1"/>
          <p:nvPr/>
        </p:nvSpPr>
        <p:spPr>
          <a:xfrm>
            <a:off x="6040325" y="4266975"/>
            <a:ext cx="25905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John J. Hopfield 畫像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</a:t>
            </a:r>
            <a:r>
              <a:rPr lang="zh-TW">
                <a:solidFill>
                  <a:schemeClr val="dk1"/>
                </a:solidFill>
              </a:rPr>
              <a:t>The Nobel Prize</a:t>
            </a:r>
            <a:r>
              <a:rPr lang="zh-TW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9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9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第一節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諾貝爾得主 John J. Hopfield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p29"/>
          <p:cNvSpPr txBox="1"/>
          <p:nvPr/>
        </p:nvSpPr>
        <p:spPr>
          <a:xfrm>
            <a:off x="1080600" y="1316050"/>
            <a:ext cx="4502400" cy="346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sz="1700">
                <a:solidFill>
                  <a:schemeClr val="dk1"/>
                </a:solidFill>
              </a:rPr>
              <a:t>由John J. Hopfield於1982年發明的人工神經網絡，主要用於模擬人類的記憶功能。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它是一種簡單的</a:t>
            </a:r>
            <a:r>
              <a:rPr b="1" lang="zh-TW" sz="1700">
                <a:solidFill>
                  <a:srgbClr val="1155CC"/>
                </a:solidFill>
              </a:rPr>
              <a:t>回饋式網絡</a:t>
            </a:r>
            <a:r>
              <a:rPr lang="zh-TW" sz="1700">
                <a:solidFill>
                  <a:schemeClr val="dk1"/>
                </a:solidFill>
              </a:rPr>
              <a:t>，結合了物理與數學的概念。</a:t>
            </a:r>
            <a:br>
              <a:rPr lang="zh-TW" sz="1700">
                <a:solidFill>
                  <a:schemeClr val="dk1"/>
                </a:solidFill>
              </a:rPr>
            </a:br>
            <a:endParaRPr sz="1700">
              <a:solidFill>
                <a:schemeClr val="dk1"/>
              </a:solidFill>
            </a:endParaRPr>
          </a:p>
        </p:txBody>
      </p:sp>
      <p:sp>
        <p:nvSpPr>
          <p:cNvPr id="163" name="Google Shape;163;p29"/>
          <p:cNvSpPr txBox="1"/>
          <p:nvPr/>
        </p:nvSpPr>
        <p:spPr>
          <a:xfrm>
            <a:off x="1080600" y="851950"/>
            <a:ext cx="27576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2. Hopfield網路 簡介</a:t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164" name="Google Shape;16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0475" y="1063025"/>
            <a:ext cx="2904325" cy="3025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5" name="Google Shape;165;p29"/>
          <p:cNvSpPr txBox="1"/>
          <p:nvPr/>
        </p:nvSpPr>
        <p:spPr>
          <a:xfrm>
            <a:off x="5880350" y="4088925"/>
            <a:ext cx="29043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一個有四個節點的Hopfiled網絡。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維基百科)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0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30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第一節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諾貝爾得主 John J. Hopfield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30"/>
          <p:cNvSpPr txBox="1"/>
          <p:nvPr/>
        </p:nvSpPr>
        <p:spPr>
          <a:xfrm>
            <a:off x="1080600" y="1316050"/>
            <a:ext cx="7632300" cy="291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sz="1700">
                <a:solidFill>
                  <a:schemeClr val="dk1"/>
                </a:solidFill>
              </a:rPr>
              <a:t>Hopfield網路</a:t>
            </a:r>
            <a:r>
              <a:rPr lang="zh-TW" sz="1700">
                <a:solidFill>
                  <a:schemeClr val="dk1"/>
                </a:solidFill>
              </a:rPr>
              <a:t>是一種模擬記憶的「小機器」：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1.像開關：</a:t>
            </a:r>
            <a:r>
              <a:rPr b="1" lang="zh-TW" sz="1700">
                <a:solidFill>
                  <a:srgbClr val="1155CC"/>
                </a:solidFill>
              </a:rPr>
              <a:t>單元只有兩種狀態（開或關）</a:t>
            </a:r>
            <a:r>
              <a:rPr lang="zh-TW" sz="1700">
                <a:solidFill>
                  <a:schemeClr val="dk1"/>
                </a:solidFill>
              </a:rPr>
              <a:t>，由信號強度決定。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2.彼此連接：</a:t>
            </a:r>
            <a:r>
              <a:rPr lang="zh-TW" sz="1700">
                <a:solidFill>
                  <a:schemeClr val="dk1"/>
                </a:solidFill>
              </a:rPr>
              <a:t>所有單元相互影響，影響力是雙向且對稱的。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3.穩定狀態：</a:t>
            </a:r>
            <a:r>
              <a:rPr lang="zh-TW" sz="1700">
                <a:solidFill>
                  <a:schemeClr val="dk1"/>
                </a:solidFill>
              </a:rPr>
              <a:t>輸入信號後，</a:t>
            </a:r>
            <a:r>
              <a:rPr b="1" lang="zh-TW" sz="1700">
                <a:solidFill>
                  <a:srgbClr val="1155CC"/>
                </a:solidFill>
              </a:rPr>
              <a:t>網絡會調整到最接近的記憶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4.抗干擾：</a:t>
            </a:r>
            <a:r>
              <a:rPr lang="zh-TW" sz="1700">
                <a:solidFill>
                  <a:schemeClr val="dk1"/>
                </a:solidFill>
              </a:rPr>
              <a:t>即使訊號不完整，也能找到類似的記憶。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簡單來說，霍普菲爾德網絡就像一個「小型記憶系統」，可以幫助我們存儲一些東西，當給它提示時，</a:t>
            </a:r>
            <a:r>
              <a:rPr b="1" lang="zh-TW" sz="1700">
                <a:solidFill>
                  <a:srgbClr val="1155CC"/>
                </a:solidFill>
              </a:rPr>
              <a:t>它能根據提示回憶出接近的答案，甚至可以容忍一些干擾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endParaRPr sz="1700">
              <a:solidFill>
                <a:schemeClr val="dk1"/>
              </a:solidFill>
            </a:endParaRPr>
          </a:p>
        </p:txBody>
      </p:sp>
      <p:sp>
        <p:nvSpPr>
          <p:cNvPr id="173" name="Google Shape;173;p30"/>
          <p:cNvSpPr txBox="1"/>
          <p:nvPr/>
        </p:nvSpPr>
        <p:spPr>
          <a:xfrm>
            <a:off x="1080600" y="851950"/>
            <a:ext cx="26652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3.</a:t>
            </a:r>
            <a:r>
              <a:rPr b="1" lang="zh-TW" sz="2000">
                <a:solidFill>
                  <a:schemeClr val="dk1"/>
                </a:solidFill>
              </a:rPr>
              <a:t>Hopfield網路_</a:t>
            </a:r>
            <a:r>
              <a:rPr b="1" lang="zh-TW" sz="2000">
                <a:solidFill>
                  <a:schemeClr val="dk1"/>
                </a:solidFill>
              </a:rPr>
              <a:t>構造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p31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第一節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諾貝爾得主 John J. Hopfield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p31"/>
          <p:cNvSpPr txBox="1"/>
          <p:nvPr/>
        </p:nvSpPr>
        <p:spPr>
          <a:xfrm>
            <a:off x="1080600" y="1316050"/>
            <a:ext cx="7632300" cy="291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sz="1700">
                <a:solidFill>
                  <a:schemeClr val="dk1"/>
                </a:solidFill>
              </a:rPr>
              <a:t>Hopfield網路是一個「記憶小幫手」，能補全缺失數據、辨認模糊資訊、修復錯誤，或</a:t>
            </a:r>
            <a:r>
              <a:rPr b="1" lang="zh-TW" sz="1700">
                <a:solidFill>
                  <a:srgbClr val="1155CC"/>
                </a:solidFill>
              </a:rPr>
              <a:t>幫助解決找最佳路徑等問題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它特別適合</a:t>
            </a:r>
            <a:r>
              <a:rPr b="1" lang="zh-TW" sz="1700">
                <a:solidFill>
                  <a:srgbClr val="1155CC"/>
                </a:solidFill>
              </a:rPr>
              <a:t>處理不完整或模糊的輸入，模仿人類記憶的功能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1.辨認圖片：</a:t>
            </a:r>
            <a:r>
              <a:rPr b="1" lang="zh-TW" sz="1700">
                <a:solidFill>
                  <a:srgbClr val="1155CC"/>
                </a:solidFill>
              </a:rPr>
              <a:t>能補全缺角或模糊圖片</a:t>
            </a:r>
            <a:r>
              <a:rPr lang="zh-TW" sz="1700">
                <a:solidFill>
                  <a:schemeClr val="dk1"/>
                </a:solidFill>
              </a:rPr>
              <a:t>，將不完整的「A」識別為完整的「A」。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2.找回數據：</a:t>
            </a:r>
            <a:r>
              <a:rPr lang="zh-TW" sz="1700">
                <a:solidFill>
                  <a:schemeClr val="dk1"/>
                </a:solidFill>
              </a:rPr>
              <a:t>根據以儲存資料，片段輸入，</a:t>
            </a:r>
            <a:r>
              <a:rPr b="1" lang="zh-TW" sz="1700">
                <a:solidFill>
                  <a:srgbClr val="1155CC"/>
                </a:solidFill>
              </a:rPr>
              <a:t>匹配最相似的完整內容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3.解決路徑問題：</a:t>
            </a:r>
            <a:r>
              <a:rPr lang="zh-TW" sz="1700">
                <a:solidFill>
                  <a:schemeClr val="dk1"/>
                </a:solidFill>
              </a:rPr>
              <a:t>比如可找到接近最佳的旅遊路徑。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4.修復錯誤：</a:t>
            </a:r>
            <a:r>
              <a:rPr lang="zh-TW" sz="1700">
                <a:solidFill>
                  <a:schemeClr val="dk1"/>
                </a:solidFill>
              </a:rPr>
              <a:t>當數據出現問題時，</a:t>
            </a:r>
            <a:r>
              <a:rPr b="1" lang="zh-TW" sz="1700">
                <a:solidFill>
                  <a:srgbClr val="1155CC"/>
                </a:solidFill>
              </a:rPr>
              <a:t>能根據記憶補回正確的內容</a:t>
            </a:r>
            <a:r>
              <a:rPr lang="zh-TW" sz="1700">
                <a:solidFill>
                  <a:schemeClr val="dk1"/>
                </a:solidFill>
              </a:rPr>
              <a:t>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81" name="Google Shape;181;p31"/>
          <p:cNvSpPr txBox="1"/>
          <p:nvPr/>
        </p:nvSpPr>
        <p:spPr>
          <a:xfrm>
            <a:off x="1080600" y="851950"/>
            <a:ext cx="27780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4.</a:t>
            </a:r>
            <a:r>
              <a:rPr b="1" lang="zh-TW" sz="2000">
                <a:solidFill>
                  <a:schemeClr val="dk1"/>
                </a:solidFill>
              </a:rPr>
              <a:t>Hopfield網路_</a:t>
            </a:r>
            <a:r>
              <a:rPr b="1" lang="zh-TW" sz="2000">
                <a:solidFill>
                  <a:schemeClr val="dk1"/>
                </a:solidFill>
              </a:rPr>
              <a:t>應用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32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第一節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諾貝爾得主 John J. Hopfield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32"/>
          <p:cNvSpPr txBox="1"/>
          <p:nvPr/>
        </p:nvSpPr>
        <p:spPr>
          <a:xfrm>
            <a:off x="1080600" y="1316050"/>
            <a:ext cx="7632300" cy="291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sz="1700">
                <a:solidFill>
                  <a:schemeClr val="dk1"/>
                </a:solidFill>
              </a:rPr>
              <a:t>John J. Hopfield 的主要貢獻是發明了</a:t>
            </a:r>
            <a:r>
              <a:rPr b="1" lang="zh-TW" sz="1700">
                <a:solidFill>
                  <a:srgbClr val="1155CC"/>
                </a:solidFill>
              </a:rPr>
              <a:t> Hopfield 神經網絡</a:t>
            </a:r>
            <a:r>
              <a:rPr lang="zh-TW" sz="1700">
                <a:solidFill>
                  <a:schemeClr val="dk1"/>
                </a:solidFill>
              </a:rPr>
              <a:t>，一種基於能量函數的人工神經網絡模型，</a:t>
            </a:r>
            <a:r>
              <a:rPr b="1" lang="zh-TW" sz="1700">
                <a:solidFill>
                  <a:srgbClr val="1155CC"/>
                </a:solidFill>
              </a:rPr>
              <a:t>用於模擬記憶和模式識別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他</a:t>
            </a:r>
            <a:r>
              <a:rPr b="1" lang="zh-TW" sz="1700">
                <a:solidFill>
                  <a:srgbClr val="1155CC"/>
                </a:solidFill>
              </a:rPr>
              <a:t>提出聯想記憶模型</a:t>
            </a:r>
            <a:r>
              <a:rPr lang="zh-TW" sz="1700">
                <a:solidFill>
                  <a:schemeClr val="dk1"/>
                </a:solidFill>
              </a:rPr>
              <a:t>，能從不完整輸入中回憶匹配結果，</a:t>
            </a:r>
            <a:r>
              <a:rPr b="1" lang="zh-TW" sz="1700">
                <a:solidFill>
                  <a:srgbClr val="1155CC"/>
                </a:solidFill>
              </a:rPr>
              <a:t>引入能量函數理論</a:t>
            </a:r>
            <a:r>
              <a:rPr lang="zh-TW" sz="1700">
                <a:solidFill>
                  <a:schemeClr val="dk1"/>
                </a:solidFill>
              </a:rPr>
              <a:t>，奠定了網絡穩定性分析基礎。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該模型應用於</a:t>
            </a:r>
            <a:r>
              <a:rPr b="1" lang="zh-TW" sz="1700">
                <a:solidFill>
                  <a:srgbClr val="1155CC"/>
                </a:solidFill>
              </a:rPr>
              <a:t>模式識別</a:t>
            </a:r>
            <a:r>
              <a:rPr lang="zh-TW" sz="1700">
                <a:solidFill>
                  <a:schemeClr val="dk1"/>
                </a:solidFill>
              </a:rPr>
              <a:t>、</a:t>
            </a:r>
            <a:r>
              <a:rPr b="1" lang="zh-TW" sz="1700">
                <a:solidFill>
                  <a:srgbClr val="1155CC"/>
                </a:solidFill>
              </a:rPr>
              <a:t>優化問題</a:t>
            </a:r>
            <a:r>
              <a:rPr lang="zh-TW" sz="1700">
                <a:solidFill>
                  <a:schemeClr val="dk1"/>
                </a:solidFill>
              </a:rPr>
              <a:t>，並</a:t>
            </a:r>
            <a:r>
              <a:rPr b="1" lang="zh-TW" sz="1700">
                <a:solidFill>
                  <a:srgbClr val="1155CC"/>
                </a:solidFill>
              </a:rPr>
              <a:t>啟發了深度學習</a:t>
            </a:r>
            <a:r>
              <a:rPr lang="zh-TW" sz="1700">
                <a:solidFill>
                  <a:schemeClr val="dk1"/>
                </a:solidFill>
              </a:rPr>
              <a:t>，對人工智能發展影響深遠。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89" name="Google Shape;189;p32"/>
          <p:cNvSpPr txBox="1"/>
          <p:nvPr/>
        </p:nvSpPr>
        <p:spPr>
          <a:xfrm>
            <a:off x="1080600" y="851950"/>
            <a:ext cx="45537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5</a:t>
            </a:r>
            <a:r>
              <a:rPr b="1" lang="zh-TW" sz="2000">
                <a:solidFill>
                  <a:schemeClr val="dk1"/>
                </a:solidFill>
              </a:rPr>
              <a:t>.</a:t>
            </a:r>
            <a:r>
              <a:rPr b="1" lang="zh-TW" sz="2000">
                <a:solidFill>
                  <a:schemeClr val="dk1"/>
                </a:solidFill>
              </a:rPr>
              <a:t>Hopfield 諾貝爾物理獎機器學習貢獻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/>
        </p:nvSpPr>
        <p:spPr>
          <a:xfrm>
            <a:off x="2541425" y="3125"/>
            <a:ext cx="6602700" cy="2217600"/>
          </a:xfrm>
          <a:prstGeom prst="rect">
            <a:avLst/>
          </a:prstGeom>
          <a:solidFill>
            <a:srgbClr val="2A3990"/>
          </a:solidFill>
          <a:ln cap="flat" cmpd="sng" w="9525">
            <a:solidFill>
              <a:srgbClr val="2A39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6900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Geoffrey Hinton</a:t>
            </a:r>
            <a:endParaRPr b="1" sz="6900">
              <a:solidFill>
                <a:srgbClr val="FFFFFF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graphicFrame>
        <p:nvGraphicFramePr>
          <p:cNvPr id="195" name="Google Shape;195;p33"/>
          <p:cNvGraphicFramePr/>
          <p:nvPr/>
        </p:nvGraphicFramePr>
        <p:xfrm>
          <a:off x="2541450" y="2330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{6F89B37C-043B-4356-8AA4-14E569144166}</a:tableStyleId>
              </a:tblPr>
              <a:tblGrid>
                <a:gridCol w="2885350"/>
                <a:gridCol w="2885350"/>
              </a:tblGrid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1. 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Geoffrey Hinton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介紹</a:t>
                      </a:r>
                      <a:endParaRPr b="1" sz="1800">
                        <a:solidFill>
                          <a:srgbClr val="42424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 深度信念網絡(DBN) 簡介</a:t>
                      </a:r>
                      <a:endParaRPr b="1" sz="1800">
                        <a:solidFill>
                          <a:srgbClr val="42424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 深度信念網絡 (DBN) 結構</a:t>
                      </a:r>
                      <a:endParaRPr b="1" sz="1800">
                        <a:solidFill>
                          <a:srgbClr val="42424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4. Hinton 諾貝爾物理獎機器學習貢獻</a:t>
                      </a:r>
                      <a:endParaRPr b="1" sz="1800">
                        <a:solidFill>
                          <a:srgbClr val="42424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42424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</a:tbl>
          </a:graphicData>
        </a:graphic>
      </p:graphicFrame>
      <p:sp>
        <p:nvSpPr>
          <p:cNvPr id="196" name="Google Shape;196;p33"/>
          <p:cNvSpPr txBox="1"/>
          <p:nvPr/>
        </p:nvSpPr>
        <p:spPr>
          <a:xfrm>
            <a:off x="150" y="3125"/>
            <a:ext cx="2541300" cy="2217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4200">
                <a:solidFill>
                  <a:srgbClr val="2A399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14200">
              <a:solidFill>
                <a:srgbClr val="2A399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34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latin typeface="Roboto"/>
                <a:ea typeface="Roboto"/>
                <a:cs typeface="Roboto"/>
                <a:sym typeface="Roboto"/>
              </a:rPr>
              <a:t>第</a:t>
            </a:r>
            <a:r>
              <a:rPr b="1" lang="zh-TW" sz="2855">
                <a:latin typeface="Roboto"/>
                <a:ea typeface="Roboto"/>
                <a:cs typeface="Roboto"/>
                <a:sym typeface="Roboto"/>
              </a:rPr>
              <a:t>二</a:t>
            </a:r>
            <a:r>
              <a:rPr b="1" lang="zh-TW" sz="2855">
                <a:latin typeface="Roboto"/>
                <a:ea typeface="Roboto"/>
                <a:cs typeface="Roboto"/>
                <a:sym typeface="Roboto"/>
              </a:rPr>
              <a:t>節 </a:t>
            </a:r>
            <a:r>
              <a:rPr b="1" lang="zh-TW" sz="2850">
                <a:latin typeface="Roboto"/>
                <a:ea typeface="Roboto"/>
                <a:cs typeface="Roboto"/>
                <a:sym typeface="Roboto"/>
              </a:rPr>
              <a:t>諾貝爾得主 </a:t>
            </a:r>
            <a:r>
              <a:rPr b="1" lang="zh-TW" sz="2850">
                <a:latin typeface="Roboto"/>
                <a:ea typeface="Roboto"/>
                <a:cs typeface="Roboto"/>
                <a:sym typeface="Roboto"/>
              </a:rPr>
              <a:t>Geoffrey Hinton</a:t>
            </a:r>
            <a:endParaRPr sz="285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34"/>
          <p:cNvSpPr txBox="1"/>
          <p:nvPr/>
        </p:nvSpPr>
        <p:spPr>
          <a:xfrm>
            <a:off x="1080600" y="1316050"/>
            <a:ext cx="4851300" cy="321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sz="1700">
                <a:solidFill>
                  <a:schemeClr val="dk1"/>
                </a:solidFill>
              </a:rPr>
              <a:t>1947年出生於英國，</a:t>
            </a:r>
            <a:r>
              <a:rPr b="1" lang="zh-TW" sz="1700">
                <a:solidFill>
                  <a:srgbClr val="1155CC"/>
                </a:solidFill>
              </a:rPr>
              <a:t>深度學習與類神經網絡的先驅</a:t>
            </a:r>
            <a:r>
              <a:rPr lang="zh-TW" sz="1700">
                <a:solidFill>
                  <a:schemeClr val="dk1"/>
                </a:solidFill>
              </a:rPr>
              <a:t>，被譽為</a:t>
            </a:r>
            <a:r>
              <a:rPr b="1" lang="zh-TW" sz="1700">
                <a:solidFill>
                  <a:srgbClr val="1155CC"/>
                </a:solidFill>
              </a:rPr>
              <a:t>「AI 教父」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他提出反向傳播算法，發明</a:t>
            </a:r>
            <a:r>
              <a:rPr b="1" lang="zh-TW" sz="1700">
                <a:solidFill>
                  <a:srgbClr val="3C78D8"/>
                </a:solidFill>
              </a:rPr>
              <a:t>波爾茲曼機</a:t>
            </a:r>
            <a:r>
              <a:rPr lang="zh-TW" sz="1700">
                <a:solidFill>
                  <a:schemeClr val="dk1"/>
                </a:solidFill>
              </a:rPr>
              <a:t>和</a:t>
            </a:r>
            <a:r>
              <a:rPr b="1" lang="zh-TW" sz="1700">
                <a:solidFill>
                  <a:srgbClr val="1155CC"/>
                </a:solidFill>
              </a:rPr>
              <a:t>深度信念網絡（DBN）</a:t>
            </a:r>
            <a:r>
              <a:rPr lang="zh-TW" sz="1700">
                <a:solidFill>
                  <a:schemeClr val="dk1"/>
                </a:solidFill>
              </a:rPr>
              <a:t>，</a:t>
            </a:r>
            <a:r>
              <a:rPr b="1" lang="zh-TW" sz="1700">
                <a:solidFill>
                  <a:srgbClr val="1155CC"/>
                </a:solidFill>
              </a:rPr>
              <a:t>推動 2006 年深度學習革命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他的研究</a:t>
            </a:r>
            <a:r>
              <a:rPr b="1" lang="zh-TW" sz="1700">
                <a:solidFill>
                  <a:srgbClr val="1155CC"/>
                </a:solidFill>
              </a:rPr>
              <a:t>促進語音識別</a:t>
            </a:r>
            <a:r>
              <a:rPr lang="zh-TW" sz="1700">
                <a:solidFill>
                  <a:schemeClr val="dk1"/>
                </a:solidFill>
              </a:rPr>
              <a:t>、</a:t>
            </a:r>
            <a:r>
              <a:rPr b="1" lang="zh-TW" sz="1700">
                <a:solidFill>
                  <a:srgbClr val="1155CC"/>
                </a:solidFill>
              </a:rPr>
              <a:t>圖像分類</a:t>
            </a:r>
            <a:r>
              <a:rPr lang="zh-TW" sz="1700">
                <a:solidFill>
                  <a:schemeClr val="dk1"/>
                </a:solidFill>
              </a:rPr>
              <a:t>等領域突破，並提出</a:t>
            </a:r>
            <a:r>
              <a:rPr b="1" lang="zh-TW" sz="1700">
                <a:solidFill>
                  <a:srgbClr val="1155CC"/>
                </a:solidFill>
              </a:rPr>
              <a:t>知識蒸餾技術</a:t>
            </a:r>
            <a:r>
              <a:rPr lang="zh-TW" sz="1700">
                <a:solidFill>
                  <a:schemeClr val="dk1"/>
                </a:solidFill>
              </a:rPr>
              <a:t>，提升 AI 模型應用效率。辛頓於 2018 年獲圖靈獎，2024 年與約翰·霍普菲爾德共同獲諾貝爾物理學獎，現任多倫多大學教授，並在 Google 推動深度學習發展。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04" name="Google Shape;204;p34"/>
          <p:cNvSpPr txBox="1"/>
          <p:nvPr/>
        </p:nvSpPr>
        <p:spPr>
          <a:xfrm>
            <a:off x="1080600" y="851950"/>
            <a:ext cx="3229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1.Geoffrey Hinton</a:t>
            </a:r>
            <a:r>
              <a:rPr b="1" lang="zh-TW" sz="2000">
                <a:solidFill>
                  <a:schemeClr val="dk1"/>
                </a:solidFill>
              </a:rPr>
              <a:t> 介紹</a:t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205" name="Google Shape;20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0325" y="876538"/>
            <a:ext cx="2590550" cy="33904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6" name="Google Shape;206;p34"/>
          <p:cNvSpPr txBox="1"/>
          <p:nvPr/>
        </p:nvSpPr>
        <p:spPr>
          <a:xfrm>
            <a:off x="6040325" y="4266975"/>
            <a:ext cx="25905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Geoffrey Hinton</a:t>
            </a:r>
            <a:r>
              <a:rPr lang="zh-TW">
                <a:solidFill>
                  <a:schemeClr val="dk1"/>
                </a:solidFill>
              </a:rPr>
              <a:t> 畫像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The Nobel Prize)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35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latin typeface="Roboto"/>
                <a:ea typeface="Roboto"/>
                <a:cs typeface="Roboto"/>
                <a:sym typeface="Roboto"/>
              </a:rPr>
              <a:t>第二節 </a:t>
            </a:r>
            <a:r>
              <a:rPr b="1" lang="zh-TW" sz="2850">
                <a:latin typeface="Roboto"/>
                <a:ea typeface="Roboto"/>
                <a:cs typeface="Roboto"/>
                <a:sym typeface="Roboto"/>
              </a:rPr>
              <a:t>諾貝爾得主 Geoffrey Hinton</a:t>
            </a:r>
            <a:endParaRPr sz="285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35"/>
          <p:cNvSpPr txBox="1"/>
          <p:nvPr/>
        </p:nvSpPr>
        <p:spPr>
          <a:xfrm>
            <a:off x="1080600" y="1316050"/>
            <a:ext cx="4851300" cy="321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sz="1700">
                <a:solidFill>
                  <a:schemeClr val="dk1"/>
                </a:solidFill>
              </a:rPr>
              <a:t>是一種由多層組成的深度學習模型，每層是簡單的無監督網絡（如 RBM）。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DBN </a:t>
            </a:r>
            <a:r>
              <a:rPr b="1" lang="zh-TW" sz="1700">
                <a:solidFill>
                  <a:srgbClr val="1155CC"/>
                </a:solidFill>
              </a:rPr>
              <a:t>先通過無監督學習逐層訓練特徵，再用監督學習進行微調和分類</a:t>
            </a:r>
            <a:r>
              <a:rPr lang="zh-TW" sz="1700">
                <a:solidFill>
                  <a:schemeClr val="dk1"/>
                </a:solidFill>
              </a:rPr>
              <a:t>，適用於圖像識別、信號處理等，能高效處理複雜數據。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受限玻爾茲曼機（RBM），</a:t>
            </a:r>
            <a:r>
              <a:rPr b="1" lang="zh-TW" sz="1700">
                <a:solidFill>
                  <a:srgbClr val="CC0000"/>
                </a:solidFill>
              </a:rPr>
              <a:t>紅色為輸入單元</a:t>
            </a:r>
            <a:r>
              <a:rPr lang="zh-TW" sz="1700">
                <a:solidFill>
                  <a:schemeClr val="dk1"/>
                </a:solidFill>
              </a:rPr>
              <a:t>，</a:t>
            </a:r>
            <a:r>
              <a:rPr b="1" lang="zh-TW" sz="1700">
                <a:solidFill>
                  <a:srgbClr val="1155CC"/>
                </a:solidFill>
              </a:rPr>
              <a:t>藍色為隱藏單元</a:t>
            </a:r>
            <a:r>
              <a:rPr lang="zh-TW" sz="1700">
                <a:solidFill>
                  <a:schemeClr val="dk1"/>
                </a:solidFill>
              </a:rPr>
              <a:t>，兩層完全連接，內部無連接，用於無監督學習，常作深度信念網絡基礎層。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14" name="Google Shape;214;p35"/>
          <p:cNvSpPr txBox="1"/>
          <p:nvPr/>
        </p:nvSpPr>
        <p:spPr>
          <a:xfrm>
            <a:off x="1080600" y="851950"/>
            <a:ext cx="3424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2.深度信念網絡 (DBN) 簡介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215" name="Google Shape;215;p35"/>
          <p:cNvSpPr txBox="1"/>
          <p:nvPr/>
        </p:nvSpPr>
        <p:spPr>
          <a:xfrm>
            <a:off x="5931900" y="4266975"/>
            <a:ext cx="29073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受限玻爾茲曼機 (RBM) 結構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</a:t>
            </a:r>
            <a:r>
              <a:rPr lang="zh-TW">
                <a:solidFill>
                  <a:schemeClr val="dk1"/>
                </a:solidFill>
              </a:rPr>
              <a:t>維基百科</a:t>
            </a:r>
            <a:r>
              <a:rPr lang="zh-TW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16" name="Google Shape;21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1900" y="1234525"/>
            <a:ext cx="2907299" cy="309581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6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36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第二節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諾貝爾得主 Geoffrey Hinton</a:t>
            </a:r>
            <a:endParaRPr b="1" sz="2855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36"/>
          <p:cNvSpPr txBox="1"/>
          <p:nvPr/>
        </p:nvSpPr>
        <p:spPr>
          <a:xfrm>
            <a:off x="1080600" y="1316050"/>
            <a:ext cx="4953900" cy="350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1700">
                <a:solidFill>
                  <a:schemeClr val="dk1"/>
                </a:solidFill>
              </a:rPr>
              <a:t>1.Visible Layer（可見層）：</a:t>
            </a:r>
            <a:br>
              <a:rPr b="1"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接收數據輸入，例如圖片或其他數據特徵。 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2.Hidden Layers（隱藏層）：</a:t>
            </a:r>
            <a:br>
              <a:rPr b="1"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逐層學習數據的高級特徵，前層輸出作為下一層輸入。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3.連接方向：</a:t>
            </a:r>
            <a:br>
              <a:rPr b="1"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箭頭表示層之間的有向連接，顯示數據傳遞流程。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這種層級結構的訓練方式通常是逐層進行，從可見層開始，</a:t>
            </a:r>
            <a:r>
              <a:rPr b="1" lang="zh-TW" sz="1700">
                <a:solidFill>
                  <a:srgbClr val="1155CC"/>
                </a:solidFill>
              </a:rPr>
              <a:t>逐步堆疊學習特徵，最後用於分類或其他任務</a:t>
            </a:r>
            <a:r>
              <a:rPr lang="zh-TW" sz="1700">
                <a:solidFill>
                  <a:schemeClr val="dk1"/>
                </a:solidFill>
              </a:rPr>
              <a:t>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24" name="Google Shape;224;p36"/>
          <p:cNvSpPr txBox="1"/>
          <p:nvPr/>
        </p:nvSpPr>
        <p:spPr>
          <a:xfrm>
            <a:off x="1080600" y="851950"/>
            <a:ext cx="33630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2000">
                <a:solidFill>
                  <a:schemeClr val="dk1"/>
                </a:solidFill>
              </a:rPr>
              <a:t>3.</a:t>
            </a:r>
            <a:r>
              <a:rPr b="1" lang="zh-TW" sz="2000">
                <a:solidFill>
                  <a:schemeClr val="dk1"/>
                </a:solidFill>
              </a:rPr>
              <a:t>深度信念網絡 (DBN) 結構</a:t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225" name="Google Shape;22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2400" y="819900"/>
            <a:ext cx="2339200" cy="3508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6" name="Google Shape;226;p36"/>
          <p:cNvSpPr txBox="1"/>
          <p:nvPr/>
        </p:nvSpPr>
        <p:spPr>
          <a:xfrm>
            <a:off x="6467650" y="4328700"/>
            <a:ext cx="23391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DBN 結構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</a:t>
            </a:r>
            <a:r>
              <a:rPr lang="zh-TW">
                <a:solidFill>
                  <a:schemeClr val="dk1"/>
                </a:solidFill>
              </a:rPr>
              <a:t>維基百科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7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" name="Google Shape;232;p37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第二節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諾貝爾得主 Geoffrey Hinton</a:t>
            </a:r>
            <a:endParaRPr b="1" sz="2855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37"/>
          <p:cNvSpPr txBox="1"/>
          <p:nvPr/>
        </p:nvSpPr>
        <p:spPr>
          <a:xfrm>
            <a:off x="1080600" y="1316050"/>
            <a:ext cx="4953900" cy="350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1700">
                <a:solidFill>
                  <a:schemeClr val="dk1"/>
                </a:solidFill>
              </a:rPr>
              <a:t>1.圖像識別：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rgbClr val="1155CC"/>
                </a:solidFill>
              </a:rPr>
              <a:t>提取圖像特徵，用於手寫字辨識、人臉識別等。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2.信號處理：</a:t>
            </a:r>
            <a:br>
              <a:rPr b="1"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分析腦電圖（EEG）等生物信號。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3.自然語言處理：</a:t>
            </a:r>
            <a:br>
              <a:rPr b="1"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rgbClr val="1155CC"/>
                </a:solidFill>
              </a:rPr>
              <a:t>用於語音識別、文本分類等任務。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4.推薦系統：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提升用戶行為建模和個性化推薦效果。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5.藥物發現：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加速化合物篩選和藥物設計。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34" name="Google Shape;234;p37"/>
          <p:cNvSpPr txBox="1"/>
          <p:nvPr/>
        </p:nvSpPr>
        <p:spPr>
          <a:xfrm>
            <a:off x="1080600" y="851950"/>
            <a:ext cx="33630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3.深度信念網絡 (DBN) </a:t>
            </a:r>
            <a:r>
              <a:rPr b="1" lang="zh-TW" sz="2000">
                <a:solidFill>
                  <a:schemeClr val="dk1"/>
                </a:solidFill>
              </a:rPr>
              <a:t>應用</a:t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235" name="Google Shape;23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9275" y="1111375"/>
            <a:ext cx="2804699" cy="279257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7"/>
          <p:cNvSpPr txBox="1"/>
          <p:nvPr/>
        </p:nvSpPr>
        <p:spPr>
          <a:xfrm>
            <a:off x="5889275" y="3816000"/>
            <a:ext cx="2804700" cy="81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生成 DBN 應用圖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</a:t>
            </a:r>
            <a:r>
              <a:rPr lang="zh-TW">
                <a:solidFill>
                  <a:schemeClr val="dk1"/>
                </a:solidFill>
              </a:rPr>
              <a:t>ChatGPT</a:t>
            </a:r>
            <a:r>
              <a:rPr lang="zh-TW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8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38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第二節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諾貝爾得主 Geoffrey Hinton</a:t>
            </a:r>
            <a:endParaRPr b="1" sz="2855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38"/>
          <p:cNvSpPr txBox="1"/>
          <p:nvPr/>
        </p:nvSpPr>
        <p:spPr>
          <a:xfrm>
            <a:off x="1080600" y="1316050"/>
            <a:ext cx="7632300" cy="336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sz="1700">
                <a:solidFill>
                  <a:schemeClr val="dk1"/>
                </a:solidFill>
              </a:rPr>
              <a:t>Geoffrey Hinton 是</a:t>
            </a:r>
            <a:r>
              <a:rPr b="1" lang="zh-TW" sz="1700">
                <a:solidFill>
                  <a:srgbClr val="1155CC"/>
                </a:solidFill>
              </a:rPr>
              <a:t>深度學習</a:t>
            </a:r>
            <a:r>
              <a:rPr lang="zh-TW" sz="1700">
                <a:solidFill>
                  <a:schemeClr val="dk1"/>
                </a:solidFill>
              </a:rPr>
              <a:t>與</a:t>
            </a:r>
            <a:r>
              <a:rPr b="1" lang="zh-TW" sz="1700">
                <a:solidFill>
                  <a:srgbClr val="1155CC"/>
                </a:solidFill>
              </a:rPr>
              <a:t>類神經網絡的奠基人</a:t>
            </a:r>
            <a:r>
              <a:rPr lang="zh-TW" sz="1700">
                <a:solidFill>
                  <a:schemeClr val="dk1"/>
                </a:solidFill>
              </a:rPr>
              <a:t>，被譽為</a:t>
            </a:r>
            <a:r>
              <a:rPr b="1" lang="zh-TW" sz="1700">
                <a:solidFill>
                  <a:srgbClr val="1155CC"/>
                </a:solidFill>
              </a:rPr>
              <a:t>「深度學習之父」</a:t>
            </a:r>
            <a:r>
              <a:rPr lang="zh-TW" sz="1700">
                <a:solidFill>
                  <a:schemeClr val="dk1"/>
                </a:solidFill>
              </a:rPr>
              <a:t>，因在機器學習中的基礎貢獻</a:t>
            </a:r>
            <a:r>
              <a:rPr b="1" lang="zh-TW" sz="1700">
                <a:solidFill>
                  <a:srgbClr val="1155CC"/>
                </a:solidFill>
              </a:rPr>
              <a:t>獲得2024年諾貝爾物理學獎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他於1986年提出</a:t>
            </a:r>
            <a:r>
              <a:rPr b="1" lang="zh-TW" sz="1700">
                <a:solidFill>
                  <a:srgbClr val="1155CC"/>
                </a:solidFill>
              </a:rPr>
              <a:t>反向傳播算法</a:t>
            </a:r>
            <a:r>
              <a:rPr lang="zh-TW" sz="1700">
                <a:solidFill>
                  <a:schemeClr val="dk1"/>
                </a:solidFill>
              </a:rPr>
              <a:t>，解決多層神經網絡訓練難題，成為深度學習的核心技術，並開發</a:t>
            </a:r>
            <a:r>
              <a:rPr b="1" lang="zh-TW" sz="1700">
                <a:solidFill>
                  <a:srgbClr val="1155CC"/>
                </a:solidFill>
              </a:rPr>
              <a:t>受限玻爾茲曼機（RBM）</a:t>
            </a:r>
            <a:r>
              <a:rPr lang="zh-TW" sz="1700">
                <a:solidFill>
                  <a:schemeClr val="dk1"/>
                </a:solidFill>
              </a:rPr>
              <a:t>和</a:t>
            </a:r>
            <a:r>
              <a:rPr b="1" lang="zh-TW" sz="1700">
                <a:solidFill>
                  <a:srgbClr val="1155CC"/>
                </a:solidFill>
              </a:rPr>
              <a:t>深度信念網絡（DBN）</a:t>
            </a:r>
            <a:r>
              <a:rPr lang="zh-TW" sz="1700">
                <a:solidFill>
                  <a:schemeClr val="dk1"/>
                </a:solidFill>
              </a:rPr>
              <a:t>，推動</a:t>
            </a:r>
            <a:r>
              <a:rPr b="1" lang="zh-TW" sz="1700">
                <a:solidFill>
                  <a:schemeClr val="dk1"/>
                </a:solidFill>
                <a:highlight>
                  <a:srgbClr val="FFD966"/>
                </a:highlight>
              </a:rPr>
              <a:t>2006年深度學習革命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他的研究促進了</a:t>
            </a:r>
            <a:r>
              <a:rPr b="1" lang="zh-TW" sz="1700">
                <a:solidFill>
                  <a:srgbClr val="1155CC"/>
                </a:solidFill>
              </a:rPr>
              <a:t>語音識別</a:t>
            </a:r>
            <a:r>
              <a:rPr lang="zh-TW" sz="1700">
                <a:solidFill>
                  <a:schemeClr val="dk1"/>
                </a:solidFill>
              </a:rPr>
              <a:t>、</a:t>
            </a:r>
            <a:r>
              <a:rPr b="1" lang="zh-TW" sz="1700">
                <a:solidFill>
                  <a:srgbClr val="1155CC"/>
                </a:solidFill>
              </a:rPr>
              <a:t>圖像分類</a:t>
            </a:r>
            <a:r>
              <a:rPr lang="zh-TW" sz="1700">
                <a:solidFill>
                  <a:schemeClr val="dk1"/>
                </a:solidFill>
              </a:rPr>
              <a:t>和</a:t>
            </a:r>
            <a:r>
              <a:rPr b="1" lang="zh-TW" sz="1700">
                <a:solidFill>
                  <a:srgbClr val="1155CC"/>
                </a:solidFill>
              </a:rPr>
              <a:t>自然語言</a:t>
            </a:r>
            <a:r>
              <a:rPr lang="zh-TW" sz="1700">
                <a:solidFill>
                  <a:schemeClr val="dk1"/>
                </a:solidFill>
              </a:rPr>
              <a:t>處理等領域的突破，</a:t>
            </a:r>
            <a:r>
              <a:rPr b="1" lang="zh-TW" sz="1700">
                <a:solidFill>
                  <a:schemeClr val="dk1"/>
                </a:solidFill>
                <a:highlight>
                  <a:srgbClr val="FFD966"/>
                </a:highlight>
              </a:rPr>
              <a:t>並提出知識蒸餾技術，實現大型模型的壓縮與應用。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他的工作為深度學習的理論和應用奠定基礎，對人工智能發展影響深遠。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44" name="Google Shape;244;p38"/>
          <p:cNvSpPr txBox="1"/>
          <p:nvPr/>
        </p:nvSpPr>
        <p:spPr>
          <a:xfrm>
            <a:off x="1080600" y="851950"/>
            <a:ext cx="45537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4</a:t>
            </a:r>
            <a:r>
              <a:rPr b="1" lang="zh-TW" sz="2000">
                <a:solidFill>
                  <a:schemeClr val="dk1"/>
                </a:solidFill>
              </a:rPr>
              <a:t>.</a:t>
            </a:r>
            <a:r>
              <a:rPr b="1" lang="zh-TW" sz="2000">
                <a:solidFill>
                  <a:schemeClr val="dk1"/>
                </a:solidFill>
              </a:rPr>
              <a:t>Hinton </a:t>
            </a:r>
            <a:r>
              <a:rPr b="1" lang="zh-TW" sz="2000">
                <a:solidFill>
                  <a:schemeClr val="dk1"/>
                </a:solidFill>
              </a:rPr>
              <a:t>諾貝爾物理獎機器學習貢獻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 txBox="1"/>
          <p:nvPr/>
        </p:nvSpPr>
        <p:spPr>
          <a:xfrm>
            <a:off x="2541425" y="3125"/>
            <a:ext cx="6602700" cy="2217600"/>
          </a:xfrm>
          <a:prstGeom prst="rect">
            <a:avLst/>
          </a:prstGeom>
          <a:solidFill>
            <a:srgbClr val="2A3990"/>
          </a:solidFill>
          <a:ln cap="flat" cmpd="sng" w="9525">
            <a:solidFill>
              <a:srgbClr val="2A39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700">
              <a:solidFill>
                <a:srgbClr val="FFFFFF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graphicFrame>
        <p:nvGraphicFramePr>
          <p:cNvPr id="250" name="Google Shape;250;p39"/>
          <p:cNvGraphicFramePr/>
          <p:nvPr/>
        </p:nvGraphicFramePr>
        <p:xfrm>
          <a:off x="2541450" y="2330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{6F89B37C-043B-4356-8AA4-14E569144166}</a:tableStyleId>
              </a:tblPr>
              <a:tblGrid>
                <a:gridCol w="2885350"/>
                <a:gridCol w="2885350"/>
              </a:tblGrid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1.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Keras 簡述</a:t>
                      </a:r>
                      <a:endParaRPr b="1">
                        <a:solidFill>
                          <a:srgbClr val="42424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. 卷積神經網絡 (CNN) 的模型架構</a:t>
                      </a:r>
                      <a:endParaRPr b="1">
                        <a:solidFill>
                          <a:srgbClr val="42424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. CNN 模型訓練中的準確率變化</a:t>
                      </a:r>
                      <a:endParaRPr b="1" sz="1800">
                        <a:solidFill>
                          <a:srgbClr val="42424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4. 結果</a:t>
                      </a:r>
                      <a:endParaRPr b="1" sz="1800">
                        <a:solidFill>
                          <a:srgbClr val="42424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</a:tbl>
          </a:graphicData>
        </a:graphic>
      </p:graphicFrame>
      <p:sp>
        <p:nvSpPr>
          <p:cNvPr id="251" name="Google Shape;251;p39"/>
          <p:cNvSpPr txBox="1"/>
          <p:nvPr/>
        </p:nvSpPr>
        <p:spPr>
          <a:xfrm>
            <a:off x="150" y="3125"/>
            <a:ext cx="2541300" cy="2217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4200">
                <a:solidFill>
                  <a:srgbClr val="2A3990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14200">
              <a:solidFill>
                <a:srgbClr val="2A399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" name="Google Shape;252;p39"/>
          <p:cNvSpPr txBox="1"/>
          <p:nvPr/>
        </p:nvSpPr>
        <p:spPr>
          <a:xfrm>
            <a:off x="2627225" y="633425"/>
            <a:ext cx="6516900" cy="957000"/>
          </a:xfrm>
          <a:prstGeom prst="rect">
            <a:avLst/>
          </a:prstGeom>
          <a:solidFill>
            <a:srgbClr val="2A3990"/>
          </a:solidFill>
          <a:ln cap="flat" cmpd="sng" w="9525">
            <a:solidFill>
              <a:srgbClr val="2A39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700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習作 CNN卷積神經網路</a:t>
            </a:r>
            <a:endParaRPr b="1" sz="4700">
              <a:solidFill>
                <a:srgbClr val="FFFFFF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253" name="Google Shape;253;p39"/>
          <p:cNvSpPr txBox="1"/>
          <p:nvPr/>
        </p:nvSpPr>
        <p:spPr>
          <a:xfrm>
            <a:off x="2781175" y="1473425"/>
            <a:ext cx="6363000" cy="538200"/>
          </a:xfrm>
          <a:prstGeom prst="rect">
            <a:avLst/>
          </a:prstGeom>
          <a:solidFill>
            <a:srgbClr val="2A3990"/>
          </a:solidFill>
          <a:ln cap="flat" cmpd="sng" w="9525">
            <a:solidFill>
              <a:srgbClr val="2A39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300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Keras實作CNN辨識mnist手寫數字</a:t>
            </a:r>
            <a:endParaRPr sz="2300">
              <a:solidFill>
                <a:srgbClr val="FFFFFF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0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40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</a:t>
            </a: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三</a:t>
            </a: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CNN卷積神經網路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40"/>
          <p:cNvSpPr txBox="1"/>
          <p:nvPr/>
        </p:nvSpPr>
        <p:spPr>
          <a:xfrm>
            <a:off x="1080600" y="1316050"/>
            <a:ext cx="4028100" cy="34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sz="1700">
                <a:solidFill>
                  <a:schemeClr val="dk1"/>
                </a:solidFill>
              </a:rPr>
              <a:t>Keras 是一個用於</a:t>
            </a:r>
            <a:r>
              <a:rPr b="1" lang="zh-TW" sz="1700">
                <a:solidFill>
                  <a:srgbClr val="1155CC"/>
                </a:solidFill>
              </a:rPr>
              <a:t>深度學習</a:t>
            </a:r>
            <a:r>
              <a:rPr lang="zh-TW" sz="1700">
                <a:solidFill>
                  <a:schemeClr val="dk1"/>
                </a:solidFill>
              </a:rPr>
              <a:t>的高階框架，簡單易用，建立在 TensorFlow 之上。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它提供了直觀的 API，讓用戶能快速搭建和訓練神經網絡，</a:t>
            </a:r>
            <a:r>
              <a:rPr b="1" lang="zh-TW" sz="1700">
                <a:solidFill>
                  <a:srgbClr val="1155CC"/>
                </a:solidFill>
              </a:rPr>
              <a:t>適合初學者和專業研究者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主要功能包括支持</a:t>
            </a:r>
            <a:r>
              <a:rPr b="1" lang="zh-TW" sz="1700">
                <a:solidFill>
                  <a:srgbClr val="1155CC"/>
                </a:solidFill>
              </a:rPr>
              <a:t>卷積神經網絡</a:t>
            </a:r>
            <a:r>
              <a:rPr lang="zh-TW" sz="1700">
                <a:solidFill>
                  <a:schemeClr val="dk1"/>
                </a:solidFill>
              </a:rPr>
              <a:t>（CNN）、</a:t>
            </a:r>
            <a:r>
              <a:rPr b="1" lang="zh-TW" sz="1700">
                <a:solidFill>
                  <a:srgbClr val="1155CC"/>
                </a:solidFill>
              </a:rPr>
              <a:t>循環神經網絡</a:t>
            </a:r>
            <a:r>
              <a:rPr lang="zh-TW" sz="1700">
                <a:solidFill>
                  <a:schemeClr val="dk1"/>
                </a:solidFill>
              </a:rPr>
              <a:t>（RNN）等模型，並可用於圖像、語音、文本等多種任務。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61" name="Google Shape;261;p40"/>
          <p:cNvSpPr txBox="1"/>
          <p:nvPr/>
        </p:nvSpPr>
        <p:spPr>
          <a:xfrm>
            <a:off x="1080600" y="851950"/>
            <a:ext cx="20394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1.Keras 簡述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262" name="Google Shape;262;p40"/>
          <p:cNvSpPr txBox="1"/>
          <p:nvPr/>
        </p:nvSpPr>
        <p:spPr>
          <a:xfrm>
            <a:off x="5108700" y="3816000"/>
            <a:ext cx="38829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Keras 圖示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</a:t>
            </a:r>
            <a:r>
              <a:rPr lang="zh-TW">
                <a:solidFill>
                  <a:schemeClr val="dk1"/>
                </a:solidFill>
              </a:rPr>
              <a:t>pyimagesearch</a:t>
            </a:r>
            <a:r>
              <a:rPr lang="zh-TW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63" name="Google Shape;26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8700" y="1227400"/>
            <a:ext cx="3882900" cy="2588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1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9" name="Google Shape;269;p41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第三節 </a:t>
            </a: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第三節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CNN卷積神經網路</a:t>
            </a:r>
            <a:endParaRPr b="1" sz="28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0" name="Google Shape;270;p41"/>
          <p:cNvSpPr txBox="1"/>
          <p:nvPr/>
        </p:nvSpPr>
        <p:spPr>
          <a:xfrm>
            <a:off x="1080600" y="1316050"/>
            <a:ext cx="4327800" cy="321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1700">
                <a:solidFill>
                  <a:schemeClr val="dk1"/>
                </a:solidFill>
                <a:highlight>
                  <a:srgbClr val="F4CCCC"/>
                </a:highlight>
              </a:rPr>
              <a:t>MNIST 手寫數字樣本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本張圖是 CNN 使用的 MNIST 手寫數字輸入，代表手寫數字 0 到 9，每張圖片為</a:t>
            </a:r>
            <a:r>
              <a:rPr b="1" lang="zh-TW" sz="1700">
                <a:solidFill>
                  <a:srgbClr val="1155CC"/>
                </a:solidFill>
              </a:rPr>
              <a:t> 28x28 灰階圖</a:t>
            </a:r>
            <a:r>
              <a:rPr lang="zh-TW" sz="1700">
                <a:solidFill>
                  <a:schemeClr val="dk1"/>
                </a:solidFill>
              </a:rPr>
              <a:t>，。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模型通過</a:t>
            </a:r>
            <a:r>
              <a:rPr b="1" lang="zh-TW" sz="1700">
                <a:solidFill>
                  <a:srgbClr val="1155CC"/>
                </a:solidFill>
              </a:rPr>
              <a:t>卷積層提取特徵</a:t>
            </a:r>
            <a:r>
              <a:rPr lang="zh-TW" sz="1700">
                <a:solidFill>
                  <a:schemeClr val="dk1"/>
                </a:solidFill>
              </a:rPr>
              <a:t>（如邊緣和形狀），並進行分類預測，有助於模型有效學習和辨識模式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71" name="Google Shape;271;p41"/>
          <p:cNvSpPr txBox="1"/>
          <p:nvPr/>
        </p:nvSpPr>
        <p:spPr>
          <a:xfrm>
            <a:off x="1080600" y="851950"/>
            <a:ext cx="4399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2</a:t>
            </a:r>
            <a:r>
              <a:rPr b="1" lang="zh-TW" sz="2000">
                <a:solidFill>
                  <a:schemeClr val="dk1"/>
                </a:solidFill>
              </a:rPr>
              <a:t>.</a:t>
            </a:r>
            <a:r>
              <a:rPr b="1" lang="zh-TW" sz="2000">
                <a:solidFill>
                  <a:schemeClr val="dk1"/>
                </a:solidFill>
              </a:rPr>
              <a:t>卷積神經網絡 (CNN) 的模型架構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272" name="Google Shape;272;p41"/>
          <p:cNvSpPr txBox="1"/>
          <p:nvPr/>
        </p:nvSpPr>
        <p:spPr>
          <a:xfrm>
            <a:off x="5480400" y="4266975"/>
            <a:ext cx="29670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MNIST 手寫數字樣本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機器學習-課堂作業)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73" name="Google Shape;27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400" y="1253625"/>
            <a:ext cx="2967000" cy="29533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" name="Google Shape;279;p42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第三節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CNN卷積神經網路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p42"/>
          <p:cNvSpPr txBox="1"/>
          <p:nvPr/>
        </p:nvSpPr>
        <p:spPr>
          <a:xfrm>
            <a:off x="677325" y="1316050"/>
            <a:ext cx="4190100" cy="3597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1700">
                <a:solidFill>
                  <a:schemeClr val="dk1"/>
                </a:solidFill>
                <a:highlight>
                  <a:srgbClr val="F4CCCC"/>
                </a:highlight>
              </a:rPr>
              <a:t>卷積神經網絡 (CNN) 的模型架構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D9EAD3"/>
                </a:highlight>
              </a:rPr>
              <a:t>1.Conv2D（卷積層）: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rgbClr val="1155CC"/>
                </a:solidFill>
              </a:rPr>
              <a:t>提取圖像特徵，如邊緣和形狀。</a:t>
            </a:r>
            <a:r>
              <a:rPr lang="zh-TW" sz="1700">
                <a:solidFill>
                  <a:schemeClr val="dk1"/>
                </a:solidFill>
              </a:rPr>
              <a:t>第一層將輸入圖片（28x28x1）轉換成 26x26x32 的特徵圖，第二層進一步轉換為 24x24x64。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D9EAD3"/>
                </a:highlight>
              </a:rPr>
              <a:t>2.MaxPooling2D（池化層）: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rgbClr val="1155CC"/>
                </a:solidFill>
              </a:rPr>
              <a:t> 縮小特徵圖尺寸，減少計算量並保留關鍵信息。 </a:t>
            </a:r>
            <a:r>
              <a:rPr lang="zh-TW" sz="1700">
                <a:solidFill>
                  <a:schemeClr val="dk1"/>
                </a:solidFill>
              </a:rPr>
              <a:t>將特徵圖尺寸從 24x24x64 縮小到12x12x64。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81" name="Google Shape;281;p42"/>
          <p:cNvSpPr txBox="1"/>
          <p:nvPr/>
        </p:nvSpPr>
        <p:spPr>
          <a:xfrm>
            <a:off x="1080600" y="851950"/>
            <a:ext cx="4399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2.卷積神經網絡 (CNN) 的模型架構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282" name="Google Shape;282;p42"/>
          <p:cNvSpPr txBox="1"/>
          <p:nvPr/>
        </p:nvSpPr>
        <p:spPr>
          <a:xfrm>
            <a:off x="5088275" y="4266975"/>
            <a:ext cx="37869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CNN 準確率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機器學習-課堂作業)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83" name="Google Shape;28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8275" y="1316050"/>
            <a:ext cx="3786849" cy="30250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3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9" name="Google Shape;289;p43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第三節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CNN卷積神經網路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0" name="Google Shape;290;p43"/>
          <p:cNvSpPr txBox="1"/>
          <p:nvPr/>
        </p:nvSpPr>
        <p:spPr>
          <a:xfrm>
            <a:off x="677325" y="1316050"/>
            <a:ext cx="4190100" cy="359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1700">
                <a:solidFill>
                  <a:schemeClr val="dk1"/>
                </a:solidFill>
                <a:highlight>
                  <a:srgbClr val="F4CCCC"/>
                </a:highlight>
              </a:rPr>
              <a:t>卷積神經網絡 (CNN) 的模型架構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FFF2CC"/>
                </a:highlight>
              </a:rPr>
              <a:t>3</a:t>
            </a:r>
            <a:r>
              <a:rPr b="1" lang="zh-TW" sz="1700">
                <a:solidFill>
                  <a:schemeClr val="dk1"/>
                </a:solidFill>
                <a:highlight>
                  <a:srgbClr val="FFF2CC"/>
                </a:highlight>
              </a:rPr>
              <a:t>.</a:t>
            </a:r>
            <a:r>
              <a:rPr b="1" lang="zh-TW" sz="1700">
                <a:solidFill>
                  <a:schemeClr val="dk1"/>
                </a:solidFill>
                <a:highlight>
                  <a:srgbClr val="FFF2CC"/>
                </a:highlight>
              </a:rPr>
              <a:t>Dropout（丟棄層）: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rgbClr val="1155CC"/>
                </a:solidFill>
              </a:rPr>
              <a:t>隨機丟棄部分神經元，防止過擬合</a:t>
            </a:r>
            <a:r>
              <a:rPr lang="zh-TW" sz="1700">
                <a:solidFill>
                  <a:schemeClr val="dk1"/>
                </a:solidFill>
              </a:rPr>
              <a:t>，提高模型泛化能力</a:t>
            </a:r>
            <a:r>
              <a:rPr b="1" lang="zh-TW" sz="1700">
                <a:solidFill>
                  <a:srgbClr val="1155CC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FFF2CC"/>
                </a:highlight>
              </a:rPr>
              <a:t>4</a:t>
            </a:r>
            <a:r>
              <a:rPr b="1" lang="zh-TW" sz="1700">
                <a:solidFill>
                  <a:schemeClr val="dk1"/>
                </a:solidFill>
                <a:highlight>
                  <a:srgbClr val="FFF2CC"/>
                </a:highlight>
              </a:rPr>
              <a:t>.</a:t>
            </a:r>
            <a:r>
              <a:rPr b="1" lang="zh-TW" sz="1700">
                <a:solidFill>
                  <a:schemeClr val="dk1"/>
                </a:solidFill>
                <a:highlight>
                  <a:srgbClr val="FFF2CC"/>
                </a:highlight>
              </a:rPr>
              <a:t>Flatten（扁平化層）</a:t>
            </a:r>
            <a:r>
              <a:rPr b="1" lang="zh-TW" sz="1700">
                <a:solidFill>
                  <a:schemeClr val="dk1"/>
                </a:solidFill>
                <a:highlight>
                  <a:srgbClr val="FFF2CC"/>
                </a:highlight>
              </a:rPr>
              <a:t>: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rgbClr val="1155CC"/>
                </a:solidFill>
              </a:rPr>
              <a:t> </a:t>
            </a:r>
            <a:r>
              <a:rPr b="1" lang="zh-TW" sz="1700">
                <a:solidFill>
                  <a:srgbClr val="1155CC"/>
                </a:solidFill>
              </a:rPr>
              <a:t>將多維特徵圖展平成一維向量</a:t>
            </a:r>
            <a:r>
              <a:rPr lang="zh-TW" sz="1700">
                <a:solidFill>
                  <a:schemeClr val="dk1"/>
                </a:solidFill>
              </a:rPr>
              <a:t>（9216 個值），為全連接層準備。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91" name="Google Shape;291;p43"/>
          <p:cNvSpPr txBox="1"/>
          <p:nvPr/>
        </p:nvSpPr>
        <p:spPr>
          <a:xfrm>
            <a:off x="1080600" y="851950"/>
            <a:ext cx="4399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2.卷積神經網絡 (CNN) 的模型架構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292" name="Google Shape;292;p43"/>
          <p:cNvSpPr txBox="1"/>
          <p:nvPr/>
        </p:nvSpPr>
        <p:spPr>
          <a:xfrm>
            <a:off x="5088275" y="4266975"/>
            <a:ext cx="37869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CNN 準確率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機器學習-課堂作業)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93" name="Google Shape;29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8275" y="1316050"/>
            <a:ext cx="3786849" cy="30250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4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9" name="Google Shape;299;p44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第三節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CNN卷積神經網路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0" name="Google Shape;300;p44"/>
          <p:cNvSpPr txBox="1"/>
          <p:nvPr/>
        </p:nvSpPr>
        <p:spPr>
          <a:xfrm>
            <a:off x="677325" y="1316050"/>
            <a:ext cx="4190100" cy="359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1700">
                <a:solidFill>
                  <a:schemeClr val="dk1"/>
                </a:solidFill>
                <a:highlight>
                  <a:srgbClr val="F4CCCC"/>
                </a:highlight>
              </a:rPr>
              <a:t>卷積神經網絡 (CNN) 的模型架構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FCE5CD"/>
                </a:highlight>
              </a:rPr>
              <a:t>5</a:t>
            </a:r>
            <a:r>
              <a:rPr b="1" lang="zh-TW" sz="1700">
                <a:solidFill>
                  <a:schemeClr val="dk1"/>
                </a:solidFill>
                <a:highlight>
                  <a:srgbClr val="FCE5CD"/>
                </a:highlight>
              </a:rPr>
              <a:t>.</a:t>
            </a:r>
            <a:r>
              <a:rPr b="1" lang="zh-TW" sz="1700">
                <a:solidFill>
                  <a:schemeClr val="dk1"/>
                </a:solidFill>
                <a:highlight>
                  <a:srgbClr val="FCE5CD"/>
                </a:highlight>
              </a:rPr>
              <a:t>Dense（全連接層）</a:t>
            </a:r>
            <a:r>
              <a:rPr b="1" lang="zh-TW" sz="1700">
                <a:solidFill>
                  <a:schemeClr val="dk1"/>
                </a:solidFill>
                <a:highlight>
                  <a:srgbClr val="FCE5CD"/>
                </a:highlight>
              </a:rPr>
              <a:t>: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rgbClr val="1155CC"/>
                </a:solidFill>
              </a:rPr>
              <a:t>完成分類，根據展平的特徵向量進行計算。</a:t>
            </a:r>
            <a:r>
              <a:rPr lang="zh-TW" sz="1700">
                <a:solidFill>
                  <a:schemeClr val="dk1"/>
                </a:solidFill>
              </a:rPr>
              <a:t> 第一層有 128 個神經元，第二層 64 個神經元，最後一層輸出 10 個類別（對應手寫數字 0-9）。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FCE5CD"/>
                </a:highlight>
              </a:rPr>
              <a:t>6</a:t>
            </a:r>
            <a:r>
              <a:rPr b="1" lang="zh-TW" sz="1700">
                <a:solidFill>
                  <a:schemeClr val="dk1"/>
                </a:solidFill>
                <a:highlight>
                  <a:srgbClr val="FCE5CD"/>
                </a:highlight>
              </a:rPr>
              <a:t>.</a:t>
            </a:r>
            <a:r>
              <a:rPr b="1" lang="zh-TW" sz="1700">
                <a:solidFill>
                  <a:schemeClr val="dk1"/>
                </a:solidFill>
                <a:highlight>
                  <a:srgbClr val="FCE5CD"/>
                </a:highlight>
              </a:rPr>
              <a:t>Activation（激活函數）</a:t>
            </a:r>
            <a:r>
              <a:rPr b="1" lang="zh-TW" sz="1700">
                <a:solidFill>
                  <a:schemeClr val="dk1"/>
                </a:solidFill>
                <a:highlight>
                  <a:srgbClr val="FCE5CD"/>
                </a:highlight>
              </a:rPr>
              <a:t>: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每層使用 ReLU（Rectified Linear Unit）激活特徵，最後一層用 Softmax 將輸出轉換為概率分布。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301" name="Google Shape;301;p44"/>
          <p:cNvSpPr txBox="1"/>
          <p:nvPr/>
        </p:nvSpPr>
        <p:spPr>
          <a:xfrm>
            <a:off x="1080600" y="851950"/>
            <a:ext cx="4399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2.卷積神經網絡 (CNN) 的模型架構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302" name="Google Shape;302;p44"/>
          <p:cNvSpPr txBox="1"/>
          <p:nvPr/>
        </p:nvSpPr>
        <p:spPr>
          <a:xfrm>
            <a:off x="5088275" y="4266975"/>
            <a:ext cx="37869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CNN 準確率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機器學習-課堂作業)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03" name="Google Shape;30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8275" y="1316050"/>
            <a:ext cx="3786849" cy="30250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5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9" name="Google Shape;309;p45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第三節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CNN卷積神經網路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0" name="Google Shape;310;p45"/>
          <p:cNvSpPr txBox="1"/>
          <p:nvPr/>
        </p:nvSpPr>
        <p:spPr>
          <a:xfrm>
            <a:off x="677325" y="1316050"/>
            <a:ext cx="4190100" cy="359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1700">
                <a:solidFill>
                  <a:schemeClr val="dk1"/>
                </a:solidFill>
                <a:highlight>
                  <a:srgbClr val="F4CCCC"/>
                </a:highlight>
              </a:rPr>
              <a:t>卷積神經網絡 (CNN) 的模型架構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CFE2F3"/>
                </a:highlight>
              </a:rPr>
              <a:t>總結</a:t>
            </a:r>
            <a:r>
              <a:rPr b="1" lang="zh-TW" sz="1700">
                <a:solidFill>
                  <a:schemeClr val="dk1"/>
                </a:solidFill>
                <a:highlight>
                  <a:srgbClr val="CFE2F3"/>
                </a:highlight>
              </a:rPr>
              <a:t>: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這個模型從輸入圖片開始，</a:t>
            </a:r>
            <a:r>
              <a:rPr b="1" lang="zh-TW" sz="1700">
                <a:solidFill>
                  <a:srgbClr val="1155CC"/>
                </a:solidFill>
              </a:rPr>
              <a:t>經過卷積提取特徵</a:t>
            </a:r>
            <a:r>
              <a:rPr lang="zh-TW" sz="1700">
                <a:solidFill>
                  <a:schemeClr val="dk1"/>
                </a:solidFill>
              </a:rPr>
              <a:t>，池化縮小尺寸，再通過全連接層進行分類，最終輸出手寫數字的預測結果。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311" name="Google Shape;311;p45"/>
          <p:cNvSpPr txBox="1"/>
          <p:nvPr/>
        </p:nvSpPr>
        <p:spPr>
          <a:xfrm>
            <a:off x="1080600" y="851950"/>
            <a:ext cx="4399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2.卷積神經網絡 (CNN) 的模型架構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312" name="Google Shape;312;p45"/>
          <p:cNvSpPr txBox="1"/>
          <p:nvPr/>
        </p:nvSpPr>
        <p:spPr>
          <a:xfrm>
            <a:off x="5088275" y="4266975"/>
            <a:ext cx="37869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CNN 準確率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機器學習-課堂作業)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13" name="Google Shape;31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8275" y="1316050"/>
            <a:ext cx="3786849" cy="30250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6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9" name="Google Shape;319;p46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第三節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CNN卷積神經網路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0" name="Google Shape;320;p46"/>
          <p:cNvSpPr txBox="1"/>
          <p:nvPr/>
        </p:nvSpPr>
        <p:spPr>
          <a:xfrm>
            <a:off x="1080600" y="1316050"/>
            <a:ext cx="3363000" cy="321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1700">
                <a:solidFill>
                  <a:schemeClr val="dk1"/>
                </a:solidFill>
                <a:highlight>
                  <a:srgbClr val="F4CCCC"/>
                </a:highlight>
              </a:rPr>
              <a:t>CNN 模型訓練中的準確率變化。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橫軸是</a:t>
            </a:r>
            <a:r>
              <a:rPr b="1" lang="zh-TW" sz="1700">
                <a:solidFill>
                  <a:schemeClr val="dk1"/>
                </a:solidFill>
              </a:rPr>
              <a:t>訓練次數（epoch）</a:t>
            </a:r>
            <a:r>
              <a:rPr lang="zh-TW" sz="1700">
                <a:solidFill>
                  <a:schemeClr val="dk1"/>
                </a:solidFill>
              </a:rPr>
              <a:t>，</a:t>
            </a:r>
            <a:r>
              <a:rPr b="1" lang="zh-TW" sz="1700">
                <a:solidFill>
                  <a:schemeClr val="dk1"/>
                </a:solidFill>
              </a:rPr>
              <a:t>縱軸是準確率（accuracy）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模型準確率從約 92% 快速提升，並在第 6 到 9 個 epoch </a:t>
            </a:r>
            <a:r>
              <a:rPr b="1" lang="zh-TW" sz="1700">
                <a:solidFill>
                  <a:srgbClr val="1155CC"/>
                </a:solidFill>
              </a:rPr>
              <a:t>穩定在 99%</a:t>
            </a:r>
            <a:r>
              <a:rPr lang="zh-TW" sz="1700">
                <a:solidFill>
                  <a:schemeClr val="dk1"/>
                </a:solidFill>
              </a:rPr>
              <a:t>，表明模型學習效果良好且接近上限。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321" name="Google Shape;321;p46"/>
          <p:cNvSpPr txBox="1"/>
          <p:nvPr/>
        </p:nvSpPr>
        <p:spPr>
          <a:xfrm>
            <a:off x="1080600" y="851950"/>
            <a:ext cx="4399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3. CNN 模型訓練中的準確率變化</a:t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322" name="Google Shape;32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8275" y="1316050"/>
            <a:ext cx="3882800" cy="2912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23" name="Google Shape;323;p46"/>
          <p:cNvSpPr txBox="1"/>
          <p:nvPr/>
        </p:nvSpPr>
        <p:spPr>
          <a:xfrm>
            <a:off x="5088275" y="4266975"/>
            <a:ext cx="38829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CNN 準確率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</a:t>
            </a:r>
            <a:r>
              <a:rPr lang="zh-TW">
                <a:solidFill>
                  <a:schemeClr val="dk1"/>
                </a:solidFill>
              </a:rPr>
              <a:t>機器學習-課堂作業</a:t>
            </a:r>
            <a:r>
              <a:rPr lang="zh-TW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7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Google Shape;329;p47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</a:t>
            </a: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三</a:t>
            </a: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CNN卷積神經網路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0" name="Google Shape;330;p47"/>
          <p:cNvSpPr txBox="1"/>
          <p:nvPr/>
        </p:nvSpPr>
        <p:spPr>
          <a:xfrm>
            <a:off x="1080600" y="1316050"/>
            <a:ext cx="3823200" cy="3522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1700">
                <a:solidFill>
                  <a:schemeClr val="dk1"/>
                </a:solidFill>
                <a:highlight>
                  <a:srgbClr val="F4CCCC"/>
                </a:highlight>
              </a:rPr>
              <a:t>數字 7 被辨識為 2 的原因可能是：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1.手寫特徵相似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2.模型訓練不足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3.數據預處理不一致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（如圖片大小或對比度）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4.模型過擬合或欠擬合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5. Dropout 層丟失了關鍵信息。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建議增強數據集、增加模型層數、檢查預處理一致性，並延長訓練次數以提升準確率。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331" name="Google Shape;331;p47"/>
          <p:cNvSpPr txBox="1"/>
          <p:nvPr/>
        </p:nvSpPr>
        <p:spPr>
          <a:xfrm>
            <a:off x="1080600" y="851950"/>
            <a:ext cx="11670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4. 結果</a:t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332" name="Google Shape;33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3875" y="1316050"/>
            <a:ext cx="3927102" cy="352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8"/>
          <p:cNvSpPr txBox="1"/>
          <p:nvPr/>
        </p:nvSpPr>
        <p:spPr>
          <a:xfrm>
            <a:off x="2541425" y="3125"/>
            <a:ext cx="6602700" cy="2217600"/>
          </a:xfrm>
          <a:prstGeom prst="rect">
            <a:avLst/>
          </a:prstGeom>
          <a:solidFill>
            <a:srgbClr val="2A3990"/>
          </a:solidFill>
          <a:ln cap="flat" cmpd="sng" w="9525">
            <a:solidFill>
              <a:srgbClr val="2A39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700">
              <a:solidFill>
                <a:srgbClr val="FFFFFF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graphicFrame>
        <p:nvGraphicFramePr>
          <p:cNvPr id="338" name="Google Shape;338;p48"/>
          <p:cNvGraphicFramePr/>
          <p:nvPr/>
        </p:nvGraphicFramePr>
        <p:xfrm>
          <a:off x="2541450" y="2330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{6F89B37C-043B-4356-8AA4-14E569144166}</a:tableStyleId>
              </a:tblPr>
              <a:tblGrid>
                <a:gridCol w="2885350"/>
                <a:gridCol w="2885350"/>
              </a:tblGrid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1. Oxflower17 資料集 簡述</a:t>
                      </a:r>
                      <a:endParaRPr b="1">
                        <a:solidFill>
                          <a:srgbClr val="42424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 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CNN 模型架構用於 17 種花分類</a:t>
                      </a:r>
                      <a:endParaRPr b="1">
                        <a:solidFill>
                          <a:srgbClr val="42424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4571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 </a:t>
                      </a: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CNN 模型訓練過程中的準確率變化</a:t>
                      </a:r>
                      <a:endParaRPr b="1" sz="1800">
                        <a:solidFill>
                          <a:srgbClr val="42424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zh-TW" sz="1800">
                          <a:solidFill>
                            <a:srgbClr val="42424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4. 結果</a:t>
                      </a:r>
                      <a:endParaRPr b="1" sz="1800">
                        <a:solidFill>
                          <a:srgbClr val="42424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</a:tbl>
          </a:graphicData>
        </a:graphic>
      </p:graphicFrame>
      <p:sp>
        <p:nvSpPr>
          <p:cNvPr id="339" name="Google Shape;339;p48"/>
          <p:cNvSpPr txBox="1"/>
          <p:nvPr/>
        </p:nvSpPr>
        <p:spPr>
          <a:xfrm>
            <a:off x="150" y="3125"/>
            <a:ext cx="2541300" cy="2217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4200">
                <a:solidFill>
                  <a:srgbClr val="2A3990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14200">
              <a:solidFill>
                <a:srgbClr val="2A399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" name="Google Shape;340;p48"/>
          <p:cNvSpPr txBox="1"/>
          <p:nvPr/>
        </p:nvSpPr>
        <p:spPr>
          <a:xfrm>
            <a:off x="2627275" y="516425"/>
            <a:ext cx="6516900" cy="957000"/>
          </a:xfrm>
          <a:prstGeom prst="rect">
            <a:avLst/>
          </a:prstGeom>
          <a:solidFill>
            <a:srgbClr val="2A3990"/>
          </a:solidFill>
          <a:ln cap="flat" cmpd="sng" w="9525">
            <a:solidFill>
              <a:srgbClr val="2A39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700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習作 進階CNN</a:t>
            </a:r>
            <a:endParaRPr b="1" sz="4700">
              <a:solidFill>
                <a:srgbClr val="FFFFFF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341" name="Google Shape;341;p48"/>
          <p:cNvSpPr txBox="1"/>
          <p:nvPr/>
        </p:nvSpPr>
        <p:spPr>
          <a:xfrm>
            <a:off x="2740125" y="1473425"/>
            <a:ext cx="6404100" cy="538200"/>
          </a:xfrm>
          <a:prstGeom prst="rect">
            <a:avLst/>
          </a:prstGeom>
          <a:solidFill>
            <a:srgbClr val="2A3990"/>
          </a:solidFill>
          <a:ln cap="flat" cmpd="sng" w="9525">
            <a:solidFill>
              <a:srgbClr val="2A39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300"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rPr>
              <a:t>AI人工智慧Keras仿AlexNet訓練辨識tflearn花朵資料集oxflower17，並處理坑</a:t>
            </a:r>
            <a:endParaRPr sz="2300">
              <a:solidFill>
                <a:srgbClr val="FFFFFF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9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7" name="Google Shape;347;p49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</a:t>
            </a: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四</a:t>
            </a: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進階CNN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8" name="Google Shape;348;p49"/>
          <p:cNvSpPr txBox="1"/>
          <p:nvPr/>
        </p:nvSpPr>
        <p:spPr>
          <a:xfrm>
            <a:off x="1080600" y="1316050"/>
            <a:ext cx="4028100" cy="34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sz="1700">
                <a:solidFill>
                  <a:schemeClr val="dk1"/>
                </a:solidFill>
              </a:rPr>
              <a:t>Oxford 17 Flower Dataset (oxflower17) 是一個常用的圖片分類資料集，</a:t>
            </a:r>
            <a:r>
              <a:rPr b="1" lang="zh-TW" sz="1700">
                <a:solidFill>
                  <a:srgbClr val="1155CC"/>
                </a:solidFill>
              </a:rPr>
              <a:t>包含 17 種不同種類的花</a:t>
            </a:r>
            <a:r>
              <a:rPr lang="zh-TW" sz="1700">
                <a:solidFill>
                  <a:schemeClr val="dk1"/>
                </a:solidFill>
              </a:rPr>
              <a:t>，每種類別有 80 張圖片，共 1360 張圖片。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這些圖片涵蓋了多樣的花朵形狀和顏色，常用於</a:t>
            </a:r>
            <a:r>
              <a:rPr b="1" lang="zh-TW" sz="1700">
                <a:solidFill>
                  <a:srgbClr val="1155CC"/>
                </a:solidFill>
              </a:rPr>
              <a:t>圖像分類</a:t>
            </a:r>
            <a:r>
              <a:rPr lang="zh-TW" sz="1700">
                <a:solidFill>
                  <a:schemeClr val="dk1"/>
                </a:solidFill>
              </a:rPr>
              <a:t>、</a:t>
            </a:r>
            <a:r>
              <a:rPr b="1" lang="zh-TW" sz="1700">
                <a:solidFill>
                  <a:srgbClr val="1155CC"/>
                </a:solidFill>
              </a:rPr>
              <a:t>特徵提取</a:t>
            </a:r>
            <a:r>
              <a:rPr lang="zh-TW" sz="1700">
                <a:solidFill>
                  <a:schemeClr val="dk1"/>
                </a:solidFill>
              </a:rPr>
              <a:t>和</a:t>
            </a:r>
            <a:r>
              <a:rPr b="1" lang="zh-TW" sz="1700">
                <a:solidFill>
                  <a:srgbClr val="1155CC"/>
                </a:solidFill>
              </a:rPr>
              <a:t>深度學習模型</a:t>
            </a:r>
            <a:r>
              <a:rPr lang="zh-TW" sz="1700">
                <a:solidFill>
                  <a:schemeClr val="dk1"/>
                </a:solidFill>
              </a:rPr>
              <a:t>的測試。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349" name="Google Shape;349;p49"/>
          <p:cNvSpPr txBox="1"/>
          <p:nvPr/>
        </p:nvSpPr>
        <p:spPr>
          <a:xfrm>
            <a:off x="1080600" y="851950"/>
            <a:ext cx="35580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1.Oxflower17</a:t>
            </a:r>
            <a:r>
              <a:rPr b="1" lang="zh-TW" sz="2000">
                <a:solidFill>
                  <a:schemeClr val="dk1"/>
                </a:solidFill>
              </a:rPr>
              <a:t> </a:t>
            </a:r>
            <a:r>
              <a:rPr b="1" lang="zh-TW" sz="2000">
                <a:solidFill>
                  <a:schemeClr val="dk1"/>
                </a:solidFill>
              </a:rPr>
              <a:t>資料集 </a:t>
            </a:r>
            <a:r>
              <a:rPr b="1" lang="zh-TW" sz="2000">
                <a:solidFill>
                  <a:schemeClr val="dk1"/>
                </a:solidFill>
              </a:rPr>
              <a:t>簡述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350" name="Google Shape;350;p49"/>
          <p:cNvSpPr txBox="1"/>
          <p:nvPr/>
        </p:nvSpPr>
        <p:spPr>
          <a:xfrm>
            <a:off x="5312425" y="4339400"/>
            <a:ext cx="33618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Oxford 17 Flower Dataset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</a:t>
            </a:r>
            <a:r>
              <a:rPr lang="zh-TW">
                <a:solidFill>
                  <a:schemeClr val="dk1"/>
                </a:solidFill>
              </a:rPr>
              <a:t>資料來源 : 機器學習-課堂作業</a:t>
            </a:r>
            <a:r>
              <a:rPr lang="zh-TW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51" name="Google Shape;35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2425" y="914000"/>
            <a:ext cx="3361897" cy="34253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0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7" name="Google Shape;357;p50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第四節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進階CNN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" name="Google Shape;358;p50"/>
          <p:cNvSpPr txBox="1"/>
          <p:nvPr/>
        </p:nvSpPr>
        <p:spPr>
          <a:xfrm>
            <a:off x="1080600" y="1316050"/>
            <a:ext cx="4028100" cy="34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sz="1700">
                <a:solidFill>
                  <a:schemeClr val="dk1"/>
                </a:solidFill>
              </a:rPr>
              <a:t>這張圖展示了一個用於分類 oxflower17 花朵數據集的卷積神經網絡 (CNN) 模型結構。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以下是模型的主要步驟：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B6D7A8"/>
                </a:highlight>
              </a:rPr>
              <a:t>1.Input Layer: 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接收 224x224x3 的彩色圖片作為輸入。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B6D7A8"/>
                </a:highlight>
              </a:rPr>
              <a:t>2.Conv2D + MaxPooling2D: 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第一層卷積提取特徵，並用</a:t>
            </a:r>
            <a:r>
              <a:rPr b="1" lang="zh-TW" sz="1700">
                <a:solidFill>
                  <a:srgbClr val="1155CC"/>
                </a:solidFill>
              </a:rPr>
              <a:t>池化層縮小特徵尺寸</a:t>
            </a:r>
            <a:r>
              <a:rPr lang="zh-TW" sz="1700">
                <a:solidFill>
                  <a:schemeClr val="dk1"/>
                </a:solidFill>
              </a:rPr>
              <a:t> (從 224x224 到 26x26)。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359" name="Google Shape;359;p50"/>
          <p:cNvSpPr txBox="1"/>
          <p:nvPr/>
        </p:nvSpPr>
        <p:spPr>
          <a:xfrm>
            <a:off x="1080600" y="851950"/>
            <a:ext cx="4132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2.CNN 模型架構用於 17 種花分類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360" name="Google Shape;360;p50"/>
          <p:cNvSpPr txBox="1"/>
          <p:nvPr/>
        </p:nvSpPr>
        <p:spPr>
          <a:xfrm>
            <a:off x="5312425" y="4339400"/>
            <a:ext cx="33618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卷積神經網絡 架構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機器學習-課堂作業)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61" name="Google Shape;36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2425" y="299475"/>
            <a:ext cx="3492925" cy="40399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1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7" name="Google Shape;367;p51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第四節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進階CNN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8" name="Google Shape;368;p51"/>
          <p:cNvSpPr txBox="1"/>
          <p:nvPr/>
        </p:nvSpPr>
        <p:spPr>
          <a:xfrm>
            <a:off x="1080600" y="1316050"/>
            <a:ext cx="4028100" cy="34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zh-TW" sz="1700">
                <a:solidFill>
                  <a:schemeClr val="dk1"/>
                </a:solidFill>
                <a:highlight>
                  <a:srgbClr val="FFE599"/>
                </a:highlight>
              </a:rPr>
              <a:t>3</a:t>
            </a:r>
            <a:r>
              <a:rPr b="1" lang="zh-TW" sz="1700">
                <a:solidFill>
                  <a:schemeClr val="dk1"/>
                </a:solidFill>
                <a:highlight>
                  <a:srgbClr val="FFE599"/>
                </a:highlight>
              </a:rPr>
              <a:t>.</a:t>
            </a:r>
            <a:r>
              <a:rPr b="1" lang="zh-TW" sz="1700">
                <a:solidFill>
                  <a:schemeClr val="dk1"/>
                </a:solidFill>
                <a:highlight>
                  <a:srgbClr val="FFE599"/>
                </a:highlight>
              </a:rPr>
              <a:t>BatchNormalization:</a:t>
            </a:r>
            <a:br>
              <a:rPr b="1" lang="zh-TW" sz="1700">
                <a:solidFill>
                  <a:schemeClr val="dk1"/>
                </a:solidFill>
                <a:highlight>
                  <a:srgbClr val="B6D7A8"/>
                </a:highlight>
              </a:rPr>
            </a:br>
            <a:r>
              <a:rPr lang="zh-TW" sz="1700">
                <a:solidFill>
                  <a:schemeClr val="dk1"/>
                </a:solidFill>
              </a:rPr>
              <a:t>對</a:t>
            </a:r>
            <a:r>
              <a:rPr b="1" lang="zh-TW" sz="1700">
                <a:solidFill>
                  <a:srgbClr val="1155CC"/>
                </a:solidFill>
              </a:rPr>
              <a:t>數據進行標準化</a:t>
            </a:r>
            <a:r>
              <a:rPr lang="zh-TW" sz="1700">
                <a:solidFill>
                  <a:schemeClr val="dk1"/>
                </a:solidFill>
              </a:rPr>
              <a:t>，加快訓練速度並提升穩定性。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FFE599"/>
                </a:highlight>
              </a:rPr>
              <a:t>4</a:t>
            </a:r>
            <a:r>
              <a:rPr b="1" lang="zh-TW" sz="1700">
                <a:solidFill>
                  <a:schemeClr val="dk1"/>
                </a:solidFill>
                <a:highlight>
                  <a:srgbClr val="FFE599"/>
                </a:highlight>
              </a:rPr>
              <a:t>.</a:t>
            </a:r>
            <a:r>
              <a:rPr b="1" lang="zh-TW" sz="1700">
                <a:solidFill>
                  <a:schemeClr val="dk1"/>
                </a:solidFill>
                <a:highlight>
                  <a:srgbClr val="FFE599"/>
                </a:highlight>
              </a:rPr>
              <a:t>更深層卷積</a:t>
            </a:r>
            <a:r>
              <a:rPr b="1" lang="zh-TW" sz="1700">
                <a:solidFill>
                  <a:schemeClr val="dk1"/>
                </a:solidFill>
                <a:highlight>
                  <a:srgbClr val="FFE599"/>
                </a:highlight>
              </a:rPr>
              <a:t>: 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rgbClr val="1155CC"/>
                </a:solidFill>
              </a:rPr>
              <a:t>多層卷積和池化進一步提取高級特徵</a:t>
            </a:r>
            <a:r>
              <a:rPr lang="zh-TW" sz="1700">
                <a:solidFill>
                  <a:schemeClr val="dk1"/>
                </a:solidFill>
              </a:rPr>
              <a:t>，最終縮小到 1x1x384 的特徵圖。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700">
                <a:solidFill>
                  <a:schemeClr val="dk1"/>
                </a:solidFill>
                <a:highlight>
                  <a:srgbClr val="FFE599"/>
                </a:highlight>
              </a:rPr>
              <a:t>5</a:t>
            </a:r>
            <a:r>
              <a:rPr b="1" lang="zh-TW" sz="1700">
                <a:solidFill>
                  <a:schemeClr val="dk1"/>
                </a:solidFill>
                <a:highlight>
                  <a:srgbClr val="FFE599"/>
                </a:highlight>
              </a:rPr>
              <a:t>.Flatten: 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rgbClr val="1155CC"/>
                </a:solidFill>
                <a:highlight>
                  <a:srgbClr val="FFFFFF"/>
                </a:highlight>
              </a:rPr>
              <a:t>將特徵展平成一維向量</a:t>
            </a:r>
            <a:r>
              <a:rPr lang="zh-TW" sz="1700">
                <a:solidFill>
                  <a:schemeClr val="dk1"/>
                </a:solidFill>
              </a:rPr>
              <a:t>，為全連接層準備。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369" name="Google Shape;369;p51"/>
          <p:cNvSpPr txBox="1"/>
          <p:nvPr/>
        </p:nvSpPr>
        <p:spPr>
          <a:xfrm>
            <a:off x="1080600" y="851950"/>
            <a:ext cx="41124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2.</a:t>
            </a:r>
            <a:r>
              <a:rPr b="1" lang="zh-TW" sz="2000">
                <a:solidFill>
                  <a:schemeClr val="dk1"/>
                </a:solidFill>
              </a:rPr>
              <a:t>CNN 模型架構用於 17 種花分類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370" name="Google Shape;370;p51"/>
          <p:cNvSpPr txBox="1"/>
          <p:nvPr/>
        </p:nvSpPr>
        <p:spPr>
          <a:xfrm>
            <a:off x="5312425" y="4339400"/>
            <a:ext cx="33618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卷積神經網絡 架構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機器學習-課堂作業)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71" name="Google Shape;37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2425" y="299475"/>
            <a:ext cx="3492925" cy="40399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2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7" name="Google Shape;377;p52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第四節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進階CNN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8" name="Google Shape;378;p52"/>
          <p:cNvSpPr txBox="1"/>
          <p:nvPr/>
        </p:nvSpPr>
        <p:spPr>
          <a:xfrm>
            <a:off x="1080600" y="1316050"/>
            <a:ext cx="4028100" cy="34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zh-TW" sz="1700">
                <a:solidFill>
                  <a:schemeClr val="dk1"/>
                </a:solidFill>
                <a:highlight>
                  <a:srgbClr val="F9CB9C"/>
                </a:highlight>
              </a:rPr>
              <a:t>6</a:t>
            </a:r>
            <a:r>
              <a:rPr b="1" lang="zh-TW" sz="1700">
                <a:solidFill>
                  <a:schemeClr val="dk1"/>
                </a:solidFill>
                <a:highlight>
                  <a:srgbClr val="F9CB9C"/>
                </a:highlight>
              </a:rPr>
              <a:t>.</a:t>
            </a:r>
            <a:r>
              <a:rPr b="1" lang="zh-TW" sz="1700">
                <a:solidFill>
                  <a:schemeClr val="dk1"/>
                </a:solidFill>
                <a:highlight>
                  <a:srgbClr val="F9CB9C"/>
                </a:highlight>
              </a:rPr>
              <a:t>Dense Layers:</a:t>
            </a:r>
            <a:br>
              <a:rPr b="1" lang="zh-TW" sz="1700">
                <a:solidFill>
                  <a:schemeClr val="dk1"/>
                </a:solidFill>
                <a:highlight>
                  <a:srgbClr val="B6D7A8"/>
                </a:highlight>
              </a:rPr>
            </a:br>
            <a:r>
              <a:rPr b="1" lang="zh-TW" sz="1700">
                <a:solidFill>
                  <a:srgbClr val="1155CC"/>
                </a:solidFill>
              </a:rPr>
              <a:t>使用兩層全連接層進行特徵整合</a:t>
            </a:r>
            <a:r>
              <a:rPr lang="zh-TW" sz="1700">
                <a:solidFill>
                  <a:schemeClr val="dk1"/>
                </a:solidFill>
              </a:rPr>
              <a:t>，最後一層輸出 17 個分類概率（對應 17 種花）。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F9CB9C"/>
                </a:highlight>
              </a:rPr>
              <a:t>7</a:t>
            </a:r>
            <a:r>
              <a:rPr b="1" lang="zh-TW" sz="1700">
                <a:solidFill>
                  <a:schemeClr val="dk1"/>
                </a:solidFill>
                <a:highlight>
                  <a:srgbClr val="F9CB9C"/>
                </a:highlight>
              </a:rPr>
              <a:t>.</a:t>
            </a:r>
            <a:r>
              <a:rPr b="1" lang="zh-TW" sz="1700">
                <a:solidFill>
                  <a:schemeClr val="dk1"/>
                </a:solidFill>
                <a:highlight>
                  <a:srgbClr val="F9CB9C"/>
                </a:highlight>
              </a:rPr>
              <a:t>Dropout</a:t>
            </a:r>
            <a:r>
              <a:rPr b="1" lang="zh-TW" sz="1700">
                <a:solidFill>
                  <a:schemeClr val="dk1"/>
                </a:solidFill>
                <a:highlight>
                  <a:srgbClr val="F9CB9C"/>
                </a:highlight>
              </a:rPr>
              <a:t>: 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rgbClr val="1155CC"/>
                </a:solidFill>
              </a:rPr>
              <a:t>隨機丟棄部分神經元，防止過擬合。</a:t>
            </a:r>
            <a:endParaRPr b="1" sz="1700">
              <a:solidFill>
                <a:srgbClr val="1155CC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sz="1700">
                <a:solidFill>
                  <a:schemeClr val="dk1"/>
                </a:solidFill>
              </a:rPr>
              <a:t>這個架構通過多層特徵提取和全連接分類，達到高效的圖像分類效果。</a:t>
            </a:r>
            <a:endParaRPr b="1" sz="1700">
              <a:solidFill>
                <a:srgbClr val="1155CC"/>
              </a:solidFill>
            </a:endParaRPr>
          </a:p>
        </p:txBody>
      </p:sp>
      <p:sp>
        <p:nvSpPr>
          <p:cNvPr id="379" name="Google Shape;379;p52"/>
          <p:cNvSpPr txBox="1"/>
          <p:nvPr/>
        </p:nvSpPr>
        <p:spPr>
          <a:xfrm>
            <a:off x="1080600" y="851950"/>
            <a:ext cx="41226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2.</a:t>
            </a:r>
            <a:r>
              <a:rPr b="1" lang="zh-TW" sz="2000">
                <a:solidFill>
                  <a:schemeClr val="dk1"/>
                </a:solidFill>
              </a:rPr>
              <a:t>CNN 模型架構用於 17 種花分類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380" name="Google Shape;380;p52"/>
          <p:cNvSpPr txBox="1"/>
          <p:nvPr/>
        </p:nvSpPr>
        <p:spPr>
          <a:xfrm>
            <a:off x="5312425" y="4339400"/>
            <a:ext cx="33618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卷積神經網絡 架構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機器學習-課堂作業)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81" name="Google Shape;38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2425" y="299475"/>
            <a:ext cx="3492925" cy="40399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3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7" name="Google Shape;387;p53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第四節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進階CNN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8" name="Google Shape;388;p53"/>
          <p:cNvSpPr txBox="1"/>
          <p:nvPr/>
        </p:nvSpPr>
        <p:spPr>
          <a:xfrm>
            <a:off x="287350" y="1316050"/>
            <a:ext cx="5418600" cy="34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1700">
                <a:solidFill>
                  <a:schemeClr val="dk1"/>
                </a:solidFill>
              </a:rPr>
              <a:t>1.橫軸（epoch）：</a:t>
            </a:r>
            <a:r>
              <a:rPr lang="zh-TW" sz="1700">
                <a:solidFill>
                  <a:schemeClr val="dk1"/>
                </a:solidFill>
              </a:rPr>
              <a:t>訓練的次數，</a:t>
            </a:r>
            <a:r>
              <a:rPr b="1" lang="zh-TW" sz="1700">
                <a:solidFill>
                  <a:srgbClr val="1155CC"/>
                </a:solidFill>
              </a:rPr>
              <a:t>共 100 次</a:t>
            </a:r>
            <a:r>
              <a:rPr lang="zh-TW" sz="1700">
                <a:solidFill>
                  <a:schemeClr val="dk1"/>
                </a:solidFill>
              </a:rPr>
              <a:t>。 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2.縱軸（accuracy）：</a:t>
            </a:r>
            <a:r>
              <a:rPr lang="zh-TW" sz="1700">
                <a:solidFill>
                  <a:schemeClr val="dk1"/>
                </a:solidFill>
              </a:rPr>
              <a:t>模型的準確率，</a:t>
            </a:r>
            <a:r>
              <a:rPr b="1" lang="zh-TW" sz="1700">
                <a:solidFill>
                  <a:srgbClr val="1155CC"/>
                </a:solidFill>
              </a:rPr>
              <a:t>範圍為 0 到 1</a:t>
            </a:r>
            <a:r>
              <a:rPr lang="zh-TW" sz="1700">
                <a:solidFill>
                  <a:schemeClr val="dk1"/>
                </a:solidFill>
              </a:rPr>
              <a:t>。 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C9DAF8"/>
                </a:highlight>
              </a:rPr>
              <a:t>藍線（acc）</a:t>
            </a:r>
            <a:r>
              <a:rPr lang="zh-TW" sz="1700">
                <a:solidFill>
                  <a:schemeClr val="dk1"/>
                </a:solidFill>
              </a:rPr>
              <a:t>為</a:t>
            </a:r>
            <a:r>
              <a:rPr b="1" lang="zh-TW" sz="1700">
                <a:solidFill>
                  <a:srgbClr val="1155CC"/>
                </a:solidFill>
              </a:rPr>
              <a:t>訓練集準確率</a:t>
            </a:r>
            <a:r>
              <a:rPr lang="zh-TW" sz="1700">
                <a:solidFill>
                  <a:schemeClr val="dk1"/>
                </a:solidFill>
              </a:rPr>
              <a:t>，隨訓練增加逐漸接近 1，表示模型在訓練數據上表現良好。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  <a:highlight>
                  <a:srgbClr val="F9CB9C"/>
                </a:highlight>
              </a:rPr>
              <a:t>橙線（val_acc）</a:t>
            </a:r>
            <a:r>
              <a:rPr lang="zh-TW" sz="1700">
                <a:solidFill>
                  <a:schemeClr val="dk1"/>
                </a:solidFill>
              </a:rPr>
              <a:t>為</a:t>
            </a:r>
            <a:r>
              <a:rPr b="1" lang="zh-TW" sz="1700">
                <a:solidFill>
                  <a:srgbClr val="1155CC"/>
                </a:solidFill>
              </a:rPr>
              <a:t>驗證集準確率</a:t>
            </a:r>
            <a:r>
              <a:rPr lang="zh-TW" sz="1700">
                <a:solidFill>
                  <a:schemeClr val="dk1"/>
                </a:solidFill>
              </a:rPr>
              <a:t>，波動較大且低於訓練集，顯示模型可能過擬合，難以穩定泛化。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總結: </a:t>
            </a:r>
            <a:r>
              <a:rPr lang="zh-TW" sz="1700">
                <a:solidFill>
                  <a:schemeClr val="dk1"/>
                </a:solidFill>
              </a:rPr>
              <a:t>模型學習訓練數據良好，</a:t>
            </a:r>
            <a:r>
              <a:rPr b="1" lang="zh-TW" sz="1700">
                <a:solidFill>
                  <a:srgbClr val="CC0000"/>
                </a:solidFill>
              </a:rPr>
              <a:t>但驗證表現不穩，需調整結構</a:t>
            </a:r>
            <a:r>
              <a:rPr lang="zh-TW" sz="1700">
                <a:solidFill>
                  <a:schemeClr val="dk1"/>
                </a:solidFill>
              </a:rPr>
              <a:t>、加正則化或早停改善。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。</a:t>
            </a:r>
            <a:endParaRPr b="1" sz="1700">
              <a:solidFill>
                <a:srgbClr val="1155CC"/>
              </a:solidFill>
            </a:endParaRPr>
          </a:p>
        </p:txBody>
      </p:sp>
      <p:sp>
        <p:nvSpPr>
          <p:cNvPr id="389" name="Google Shape;389;p53"/>
          <p:cNvSpPr txBox="1"/>
          <p:nvPr/>
        </p:nvSpPr>
        <p:spPr>
          <a:xfrm>
            <a:off x="1080600" y="851950"/>
            <a:ext cx="43380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3.CNN 模型訓練過程中的準確率變化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390" name="Google Shape;390;p53"/>
          <p:cNvSpPr txBox="1"/>
          <p:nvPr/>
        </p:nvSpPr>
        <p:spPr>
          <a:xfrm>
            <a:off x="5758300" y="3717900"/>
            <a:ext cx="31017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CNN 模型訓練過程準確率變化圖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機器學習-課堂作業)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91" name="Google Shape;39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8300" y="1354699"/>
            <a:ext cx="3101700" cy="23632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4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7" name="Google Shape;397;p54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第四節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進階CNN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8" name="Google Shape;398;p54"/>
          <p:cNvSpPr txBox="1"/>
          <p:nvPr/>
        </p:nvSpPr>
        <p:spPr>
          <a:xfrm>
            <a:off x="236050" y="1316050"/>
            <a:ext cx="4872600" cy="34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1700">
                <a:solidFill>
                  <a:schemeClr val="dk1"/>
                </a:solidFill>
              </a:rPr>
              <a:t>預測值（predict）：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模型對每張圖片的花種</a:t>
            </a:r>
            <a:r>
              <a:rPr b="1" lang="zh-TW" sz="1700">
                <a:solidFill>
                  <a:srgbClr val="1155CC"/>
                </a:solidFill>
              </a:rPr>
              <a:t>進行分類的結果</a:t>
            </a:r>
            <a:r>
              <a:rPr lang="zh-TW" sz="1700">
                <a:solidFill>
                  <a:schemeClr val="dk1"/>
                </a:solidFill>
              </a:rPr>
              <a:t>。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真實值（true value）：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圖片</a:t>
            </a:r>
            <a:r>
              <a:rPr b="1" lang="zh-TW" sz="1700">
                <a:solidFill>
                  <a:srgbClr val="1155CC"/>
                </a:solidFill>
              </a:rPr>
              <a:t>實際對應的花種</a:t>
            </a:r>
            <a:r>
              <a:rPr lang="zh-TW" sz="1700">
                <a:solidFill>
                  <a:schemeClr val="dk1"/>
                </a:solidFill>
              </a:rPr>
              <a:t>分類標籤。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分析結果: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1. 大部分預測值與真實值一致。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2. 5張圖預測值與真實值不一致，</a:t>
            </a:r>
            <a:r>
              <a:rPr b="1" lang="zh-TW" sz="1700">
                <a:solidFill>
                  <a:srgbClr val="1155CC"/>
                </a:solidFill>
              </a:rPr>
              <a:t>這表明模型對某些花種的辨識不準確</a:t>
            </a:r>
            <a:r>
              <a:rPr lang="zh-TW" sz="1700">
                <a:solidFill>
                  <a:schemeClr val="dk1"/>
                </a:solidFill>
              </a:rPr>
              <a:t>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399" name="Google Shape;399;p54"/>
          <p:cNvSpPr txBox="1"/>
          <p:nvPr/>
        </p:nvSpPr>
        <p:spPr>
          <a:xfrm>
            <a:off x="1080600" y="851950"/>
            <a:ext cx="3157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4.結果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400" name="Google Shape;400;p54"/>
          <p:cNvSpPr txBox="1"/>
          <p:nvPr/>
        </p:nvSpPr>
        <p:spPr>
          <a:xfrm>
            <a:off x="5312425" y="4339400"/>
            <a:ext cx="33618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</a:rPr>
              <a:t>Oxford 17 Flower Dataset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(資料來源 : 機器學習-課堂作業)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401" name="Google Shape;40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4525" y="885600"/>
            <a:ext cx="2897147" cy="33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5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7" name="Google Shape;407;p55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第四節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進階CNN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8" name="Google Shape;408;p55"/>
          <p:cNvSpPr txBox="1"/>
          <p:nvPr/>
        </p:nvSpPr>
        <p:spPr>
          <a:xfrm>
            <a:off x="1080600" y="1316050"/>
            <a:ext cx="7478400" cy="34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zh-TW" sz="1700">
                <a:solidFill>
                  <a:schemeClr val="dk1"/>
                </a:solidFill>
              </a:rPr>
              <a:t>原因可能包括：</a:t>
            </a:r>
            <a:br>
              <a:rPr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chemeClr val="dk1"/>
                </a:solidFill>
              </a:rPr>
              <a:t>1.數據集特徵相似：</a:t>
            </a:r>
            <a:br>
              <a:rPr b="1"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rgbClr val="1155CC"/>
                </a:solidFill>
              </a:rPr>
              <a:t>某些花的特徵（顏色、形狀）相似，導致模型混淆。</a:t>
            </a:r>
            <a:br>
              <a:rPr lang="zh-TW" sz="1700">
                <a:solidFill>
                  <a:schemeClr val="dk1"/>
                </a:solidFill>
              </a:rPr>
            </a:b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zh-TW" sz="1700">
                <a:solidFill>
                  <a:schemeClr val="dk1"/>
                </a:solidFill>
              </a:rPr>
              <a:t>2.模型過擬合或欠擬合：</a:t>
            </a:r>
            <a:br>
              <a:rPr b="1"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可能模型對訓練數據學習過多（過擬合），或</a:t>
            </a:r>
            <a:r>
              <a:rPr b="1" lang="zh-TW" sz="1700">
                <a:solidFill>
                  <a:srgbClr val="1155CC"/>
                </a:solidFill>
              </a:rPr>
              <a:t>特徵提取不足（欠擬合）。</a:t>
            </a:r>
            <a:br>
              <a:rPr lang="zh-TW" sz="1700">
                <a:solidFill>
                  <a:schemeClr val="dk1"/>
                </a:solidFill>
              </a:rPr>
            </a:b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1700">
                <a:solidFill>
                  <a:schemeClr val="dk1"/>
                </a:solidFill>
              </a:rPr>
              <a:t>3.數據增強不足：</a:t>
            </a:r>
            <a:br>
              <a:rPr b="1" lang="zh-TW" sz="1700">
                <a:solidFill>
                  <a:schemeClr val="dk1"/>
                </a:solidFill>
              </a:rPr>
            </a:br>
            <a:r>
              <a:rPr b="1" lang="zh-TW" sz="1700">
                <a:solidFill>
                  <a:srgbClr val="1155CC"/>
                </a:solidFill>
              </a:rPr>
              <a:t>缺乏足夠的數據增強</a:t>
            </a:r>
            <a:r>
              <a:rPr lang="zh-TW" sz="1700">
                <a:solidFill>
                  <a:schemeClr val="dk1"/>
                </a:solidFill>
              </a:rPr>
              <a:t>（如旋轉、縮放）導致模型泛化能力差。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409" name="Google Shape;409;p55"/>
          <p:cNvSpPr txBox="1"/>
          <p:nvPr/>
        </p:nvSpPr>
        <p:spPr>
          <a:xfrm>
            <a:off x="1080600" y="851950"/>
            <a:ext cx="3157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4.</a:t>
            </a:r>
            <a:r>
              <a:rPr b="1" lang="zh-TW" sz="2000">
                <a:solidFill>
                  <a:schemeClr val="dk1"/>
                </a:solidFill>
              </a:rPr>
              <a:t>結果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6"/>
          <p:cNvSpPr txBox="1"/>
          <p:nvPr/>
        </p:nvSpPr>
        <p:spPr>
          <a:xfrm>
            <a:off x="0" y="0"/>
            <a:ext cx="1080600" cy="819900"/>
          </a:xfrm>
          <a:prstGeom prst="rect">
            <a:avLst/>
          </a:prstGeom>
          <a:solidFill>
            <a:srgbClr val="2A39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5" name="Google Shape;415;p56"/>
          <p:cNvSpPr txBox="1"/>
          <p:nvPr/>
        </p:nvSpPr>
        <p:spPr>
          <a:xfrm>
            <a:off x="1080600" y="86700"/>
            <a:ext cx="80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5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第四節 </a:t>
            </a:r>
            <a:r>
              <a:rPr b="1" lang="zh-TW" sz="28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習作 進階CNN</a:t>
            </a:r>
            <a:endParaRPr sz="9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6" name="Google Shape;416;p56"/>
          <p:cNvSpPr txBox="1"/>
          <p:nvPr/>
        </p:nvSpPr>
        <p:spPr>
          <a:xfrm>
            <a:off x="1080600" y="1316050"/>
            <a:ext cx="7478400" cy="34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700">
                <a:solidFill>
                  <a:schemeClr val="dk1"/>
                </a:solidFill>
              </a:rPr>
              <a:t>改進建議：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1.</a:t>
            </a:r>
            <a:r>
              <a:rPr b="1" lang="zh-TW" sz="1700">
                <a:solidFill>
                  <a:srgbClr val="1155CC"/>
                </a:solidFill>
              </a:rPr>
              <a:t>增強數據</a:t>
            </a:r>
            <a:r>
              <a:rPr lang="zh-TW" sz="1700">
                <a:solidFill>
                  <a:schemeClr val="dk1"/>
                </a:solidFill>
              </a:rPr>
              <a:t>，提升模型對特徵變化的適應能力。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2.</a:t>
            </a:r>
            <a:r>
              <a:rPr b="1" lang="zh-TW" sz="1700">
                <a:solidFill>
                  <a:srgbClr val="1155CC"/>
                </a:solidFill>
              </a:rPr>
              <a:t>優化模型結構</a:t>
            </a:r>
            <a:r>
              <a:rPr lang="zh-TW" sz="1700">
                <a:solidFill>
                  <a:schemeClr val="dk1"/>
                </a:solidFill>
              </a:rPr>
              <a:t>，如增加卷積層或加入正則化。</a:t>
            </a: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3.</a:t>
            </a:r>
            <a:r>
              <a:rPr b="1" lang="zh-TW" sz="1700">
                <a:solidFill>
                  <a:srgbClr val="1155CC"/>
                </a:solidFill>
              </a:rPr>
              <a:t>檢查標籤和輸入數據是否一致</a:t>
            </a:r>
            <a:r>
              <a:rPr lang="zh-TW" sz="1700">
                <a:solidFill>
                  <a:schemeClr val="dk1"/>
                </a:solidFill>
              </a:rPr>
              <a:t>，以避免標籤錯誤影響結果。</a:t>
            </a:r>
            <a:br>
              <a:rPr lang="zh-TW" sz="1700">
                <a:solidFill>
                  <a:schemeClr val="dk1"/>
                </a:solidFill>
              </a:rPr>
            </a:br>
            <a:br>
              <a:rPr lang="zh-TW" sz="1700">
                <a:solidFill>
                  <a:schemeClr val="dk1"/>
                </a:solidFill>
              </a:rPr>
            </a:br>
            <a:r>
              <a:rPr lang="zh-TW" sz="1700">
                <a:solidFill>
                  <a:schemeClr val="dk1"/>
                </a:solidFill>
              </a:rPr>
              <a:t>總結：模型在部分花種分類上表現良好，</a:t>
            </a:r>
            <a:r>
              <a:rPr b="1" lang="zh-TW" sz="1700">
                <a:solidFill>
                  <a:srgbClr val="CC0000"/>
                </a:solidFill>
              </a:rPr>
              <a:t>但對某些類別辨識存在偏差，需通過數據和模型優化進一步提升準確率</a:t>
            </a:r>
            <a:r>
              <a:rPr lang="zh-TW" sz="1700">
                <a:solidFill>
                  <a:schemeClr val="dk1"/>
                </a:solidFill>
              </a:rPr>
              <a:t>。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417" name="Google Shape;417;p56"/>
          <p:cNvSpPr txBox="1"/>
          <p:nvPr/>
        </p:nvSpPr>
        <p:spPr>
          <a:xfrm>
            <a:off x="1080600" y="851950"/>
            <a:ext cx="3157800" cy="4641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2000">
                <a:solidFill>
                  <a:schemeClr val="dk1"/>
                </a:solidFill>
              </a:rPr>
              <a:t>4.</a:t>
            </a:r>
            <a:r>
              <a:rPr b="1" lang="zh-TW" sz="2000">
                <a:solidFill>
                  <a:schemeClr val="dk1"/>
                </a:solidFill>
              </a:rPr>
              <a:t>結果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7"/>
          <p:cNvSpPr txBox="1"/>
          <p:nvPr>
            <p:ph type="title"/>
          </p:nvPr>
        </p:nvSpPr>
        <p:spPr>
          <a:xfrm>
            <a:off x="311700" y="410000"/>
            <a:ext cx="8520600" cy="344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6057"/>
              <a:t>期末報告完畢</a:t>
            </a:r>
            <a:endParaRPr sz="6677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