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9" r:id="rId2"/>
    <p:sldId id="297" r:id="rId3"/>
    <p:sldId id="298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946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581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2098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818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965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89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7"/>
          <p:cNvSpPr>
            <a:spLocks noChangeArrowheads="1"/>
          </p:cNvSpPr>
          <p:nvPr userDrawn="1"/>
        </p:nvSpPr>
        <p:spPr bwMode="auto">
          <a:xfrm>
            <a:off x="0" y="6353176"/>
            <a:ext cx="12192000" cy="504825"/>
          </a:xfrm>
          <a:prstGeom prst="rect">
            <a:avLst/>
          </a:prstGeom>
          <a:solidFill>
            <a:srgbClr val="CC3300"/>
          </a:solidFill>
          <a:ln>
            <a:noFill/>
          </a:ln>
        </p:spPr>
        <p:txBody>
          <a:bodyPr/>
          <a:lstStyle>
            <a:lvl1pPr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36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10" name="投影片編號版面配置區 5"/>
          <p:cNvSpPr txBox="1">
            <a:spLocks/>
          </p:cNvSpPr>
          <p:nvPr userDrawn="1"/>
        </p:nvSpPr>
        <p:spPr>
          <a:xfrm>
            <a:off x="11279718" y="6381751"/>
            <a:ext cx="829733" cy="360363"/>
          </a:xfrm>
          <a:prstGeom prst="rect">
            <a:avLst/>
          </a:prstGeom>
          <a:solidFill>
            <a:srgbClr val="CC3300"/>
          </a:solidFill>
        </p:spPr>
        <p:txBody>
          <a:bodyPr anchor="ctr"/>
          <a:lstStyle>
            <a:lvl1pPr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F44EE3-4D8D-4746-9159-344345827560}" type="slidenum">
              <a:rPr kumimoji="1" lang="zh-TW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11" name="文字方塊 4"/>
          <p:cNvSpPr txBox="1">
            <a:spLocks noChangeArrowheads="1"/>
          </p:cNvSpPr>
          <p:nvPr userDrawn="1"/>
        </p:nvSpPr>
        <p:spPr bwMode="auto">
          <a:xfrm>
            <a:off x="3024718" y="6351588"/>
            <a:ext cx="6142567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Berlin Sans FB" panose="020E0602020502020306" pitchFamily="34" charset="0"/>
                <a:ea typeface="Gungsuh" panose="02030600000101010101" pitchFamily="18" charset="-127"/>
                <a:cs typeface="+mn-cs"/>
              </a:rPr>
              <a:t>Entrepreneurship  Innovating  Life</a:t>
            </a:r>
            <a:endParaRPr kumimoji="1" lang="zh-TW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Berlin Sans FB" panose="020E0602020502020306" pitchFamily="34" charset="0"/>
              <a:ea typeface="Gungsuh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062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字方塊 1"/>
          <p:cNvSpPr txBox="1">
            <a:spLocks noChangeArrowheads="1"/>
          </p:cNvSpPr>
          <p:nvPr/>
        </p:nvSpPr>
        <p:spPr bwMode="auto">
          <a:xfrm>
            <a:off x="376428" y="134550"/>
            <a:ext cx="11420856" cy="58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zh-TW" altLang="en-US" sz="28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itchFamily="34" charset="0"/>
              </a:rPr>
              <a:t>營運模式</a:t>
            </a:r>
            <a:r>
              <a:rPr lang="en-US" altLang="zh-TW" sz="28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itchFamily="34" charset="0"/>
              </a:rPr>
              <a:t>(</a:t>
            </a:r>
            <a:r>
              <a:rPr lang="zh-TW" altLang="en-US" sz="28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itchFamily="34" charset="0"/>
              </a:rPr>
              <a:t>商業模式</a:t>
            </a:r>
            <a:r>
              <a:rPr lang="en-US" altLang="zh-TW" sz="28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itchFamily="34" charset="0"/>
              </a:rPr>
              <a:t>)</a:t>
            </a:r>
            <a:endParaRPr lang="en-US" altLang="zh-CN" sz="2800" b="1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itchFamily="34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985967"/>
              </p:ext>
            </p:extLst>
          </p:nvPr>
        </p:nvGraphicFramePr>
        <p:xfrm>
          <a:off x="376429" y="765492"/>
          <a:ext cx="11288578" cy="5348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0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3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3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953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15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48624">
                <a:tc rowSpan="2"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zh-TW" altLang="en-US" sz="2000" i="0" u="sng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關鍵伙伴 </a:t>
                      </a:r>
                      <a:r>
                        <a:rPr lang="en-US" altLang="zh-TW" sz="2000" i="0" u="sng" baseline="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KP</a:t>
                      </a:r>
                    </a:p>
                    <a:p>
                      <a:pPr marL="285750" indent="-285750">
                        <a:lnSpc>
                          <a:spcPts val="500"/>
                        </a:lnSpc>
                        <a:buFont typeface="Wingdings" panose="05000000000000000000" pitchFamily="2" charset="2"/>
                        <a:buChar char="l"/>
                      </a:pPr>
                      <a:endParaRPr lang="en-US" altLang="zh-TW" sz="2000" i="0" u="sng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i="0" u="sng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關鍵活動</a:t>
                      </a:r>
                      <a:r>
                        <a:rPr lang="zh-TW" altLang="en-US" sz="2000" i="0" u="sng" baseline="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000" i="0" u="sng" baseline="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KA</a:t>
                      </a:r>
                      <a:endParaRPr lang="zh-TW" altLang="en-US" sz="2000" i="0" u="sng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500"/>
                        </a:lnSpc>
                      </a:pPr>
                      <a:endParaRPr lang="en-US" altLang="zh-TW" sz="2000" i="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zh-TW" altLang="zh-TW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i="0" u="sng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價值主張 </a:t>
                      </a:r>
                      <a:r>
                        <a:rPr lang="en-US" altLang="zh-TW" sz="2000" b="1" i="0" u="sng" baseline="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VP</a:t>
                      </a:r>
                      <a:endParaRPr lang="zh-TW" altLang="en-US" sz="2000" b="1" i="0" u="sng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500"/>
                        </a:lnSpc>
                      </a:pPr>
                      <a:endParaRPr lang="en-US" altLang="zh-TW" sz="2000" i="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i="0" u="sng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顧客關係 </a:t>
                      </a:r>
                      <a:r>
                        <a:rPr lang="en-US" altLang="zh-TW" sz="2000" b="1" i="0" u="sng" baseline="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CR</a:t>
                      </a:r>
                      <a:endParaRPr lang="zh-TW" altLang="en-US" sz="2000" b="1" i="0" u="sng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500"/>
                        </a:lnSpc>
                      </a:pPr>
                      <a:endParaRPr lang="en-US" altLang="zh-TW" sz="2000" i="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zh-TW" altLang="zh-TW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i="0" u="sng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目標客層 </a:t>
                      </a:r>
                      <a:r>
                        <a:rPr lang="en-US" altLang="zh-TW" sz="2000" b="1" i="0" u="sng" baseline="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CS</a:t>
                      </a:r>
                      <a:endParaRPr lang="zh-TW" altLang="en-US" sz="2000" b="1" i="0" u="sng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500"/>
                        </a:lnSpc>
                      </a:pPr>
                      <a:endParaRPr lang="en-US" altLang="zh-TW" sz="2000" i="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zh-TW" altLang="en-US" sz="2000" b="1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1" kern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00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i="0" u="sng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關鍵資源 </a:t>
                      </a:r>
                      <a:r>
                        <a:rPr lang="en-US" altLang="zh-TW" sz="2000" b="1" i="0" u="sng" baseline="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KR</a:t>
                      </a:r>
                      <a:endParaRPr lang="zh-TW" altLang="en-US" sz="2000" b="1" i="0" u="sng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500"/>
                        </a:lnSpc>
                      </a:pPr>
                      <a:endParaRPr lang="en-US" altLang="zh-TW" sz="2000" i="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zh-TW" altLang="zh-TW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 defTabSz="914400" rtl="0" eaLnBrk="1" latinLnBrk="0" hangingPunct="1">
                        <a:spcAft>
                          <a:spcPts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zh-TW" altLang="en-US" sz="2000" b="1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1" kern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i="0" u="sng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通路 </a:t>
                      </a:r>
                      <a:r>
                        <a:rPr lang="en-US" altLang="zh-TW" sz="2000" b="1" i="0" u="sng" baseline="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CH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i="0" u="sng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zh-TW" altLang="zh-TW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363896"/>
                  </a:ext>
                </a:extLst>
              </a:tr>
              <a:tr h="1171033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i="0" u="sng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成本結構 </a:t>
                      </a:r>
                      <a:r>
                        <a:rPr lang="en-US" altLang="zh-TW" sz="2000" b="1" i="0" u="sng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C$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i="0" u="sng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zh-TW" altLang="zh-TW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i="0" u="sng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營收模式 </a:t>
                      </a:r>
                      <a:r>
                        <a:rPr lang="en-US" altLang="zh-TW" sz="2000" b="1" i="0" u="sng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R$</a:t>
                      </a:r>
                      <a:endParaRPr lang="zh-TW" altLang="en-US" sz="2000" b="1" i="0" u="sng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500"/>
                        </a:lnSpc>
                      </a:pPr>
                      <a:endParaRPr lang="en-US" altLang="zh-TW" sz="2000" i="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zh-TW" altLang="en-US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altLang="en-US" sz="2000" b="0" i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zh-TW" altLang="en-US" sz="2000" i="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333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字方塊 1"/>
          <p:cNvSpPr txBox="1">
            <a:spLocks noChangeArrowheads="1"/>
          </p:cNvSpPr>
          <p:nvPr/>
        </p:nvSpPr>
        <p:spPr bwMode="auto">
          <a:xfrm>
            <a:off x="376428" y="134550"/>
            <a:ext cx="11420856" cy="58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zh-TW" altLang="en-US" sz="28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itchFamily="34" charset="0"/>
              </a:rPr>
              <a:t>營運模式</a:t>
            </a:r>
            <a:r>
              <a:rPr lang="en-US" altLang="zh-TW" sz="28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itchFamily="34" charset="0"/>
              </a:rPr>
              <a:t>(</a:t>
            </a:r>
            <a:r>
              <a:rPr lang="zh-TW" altLang="en-US" sz="28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itchFamily="34" charset="0"/>
              </a:rPr>
              <a:t>填寫說明</a:t>
            </a:r>
            <a:r>
              <a:rPr lang="en-US" altLang="zh-TW" sz="28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itchFamily="34" charset="0"/>
              </a:rPr>
              <a:t>)</a:t>
            </a:r>
            <a:endParaRPr lang="en-US" altLang="zh-CN" sz="2800" b="1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itchFamily="34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723" y="858498"/>
            <a:ext cx="7839126" cy="545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36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字方塊 1"/>
          <p:cNvSpPr txBox="1">
            <a:spLocks noChangeArrowheads="1"/>
          </p:cNvSpPr>
          <p:nvPr/>
        </p:nvSpPr>
        <p:spPr bwMode="auto">
          <a:xfrm>
            <a:off x="376428" y="134550"/>
            <a:ext cx="11420856" cy="58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zh-TW" altLang="en-US" sz="28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itchFamily="34" charset="0"/>
              </a:rPr>
              <a:t>營運模式</a:t>
            </a:r>
            <a:r>
              <a:rPr lang="en-US" altLang="zh-TW" sz="28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itchFamily="34" charset="0"/>
              </a:rPr>
              <a:t>(</a:t>
            </a:r>
            <a:r>
              <a:rPr lang="zh-TW" altLang="en-US" sz="28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itchFamily="34" charset="0"/>
              </a:rPr>
              <a:t>範例</a:t>
            </a:r>
            <a:r>
              <a:rPr lang="en-US" altLang="zh-TW" sz="28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itchFamily="34" charset="0"/>
              </a:rPr>
              <a:t>)</a:t>
            </a:r>
            <a:endParaRPr lang="en-US" altLang="zh-CN" sz="2800" b="1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itchFamily="34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217" y="751560"/>
            <a:ext cx="7681991" cy="558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3077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67</Words>
  <Application>Microsoft Office PowerPoint</Application>
  <PresentationFormat>寬螢幕</PresentationFormat>
  <Paragraphs>41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9" baseType="lpstr">
      <vt:lpstr>標楷體</vt:lpstr>
      <vt:lpstr>Arial</vt:lpstr>
      <vt:lpstr>Berlin Sans FB</vt:lpstr>
      <vt:lpstr>Times New Roman</vt:lpstr>
      <vt:lpstr>Wingdings</vt:lpstr>
      <vt:lpstr>1_Office 佈景主題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user</cp:lastModifiedBy>
  <cp:revision>36</cp:revision>
  <dcterms:created xsi:type="dcterms:W3CDTF">2022-10-12T04:34:12Z</dcterms:created>
  <dcterms:modified xsi:type="dcterms:W3CDTF">2025-10-29T03:56:41Z</dcterms:modified>
</cp:coreProperties>
</file>