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81" r:id="rId1"/>
  </p:sldMasterIdLst>
  <p:sldIdLst>
    <p:sldId id="256" r:id="rId2"/>
    <p:sldId id="300" r:id="rId3"/>
    <p:sldId id="301" r:id="rId4"/>
    <p:sldId id="299" r:id="rId5"/>
    <p:sldId id="30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B07-2C06-4CF2-8E91-F7385E71E2CB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890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36D4-0671-4B70-A95D-BFBC9A35DA5B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817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67DAC-232D-4042-B5C0-E64770A42A28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92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CD2C-79BD-4B90-B3FA-E3B19B3FF97B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31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FDB6-7A26-4DBB-9BB0-088C0534314D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548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7C72F-E0F0-449A-A903-6D7865ED3EFA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90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207D-C9F3-42EA-960B-DC9955B358C7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070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D8827A6-8947-4115-8D9E-E89B1EC0518D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2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60A6F-F31A-4CA3-B222-0B3C224FF998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167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069D4-B020-4602-B87C-B094679675DF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141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C11EA-3D59-4DFE-9385-0A032B3191AF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515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48A1663-7765-4EF4-B97F-A02E70C6265E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886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g"/><Relationship Id="rId7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5.jp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8.png"/><Relationship Id="rId5" Type="http://schemas.openxmlformats.org/officeDocument/2006/relationships/image" Target="../media/image7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6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g"/><Relationship Id="rId7" Type="http://schemas.openxmlformats.org/officeDocument/2006/relationships/image" Target="../media/image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g"/><Relationship Id="rId7" Type="http://schemas.openxmlformats.org/officeDocument/2006/relationships/image" Target="../media/image3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000" y="18522"/>
            <a:ext cx="1620000" cy="148085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7200" b="1" dirty="0" smtClean="0"/>
              <a:t>In-Class Quiz</a:t>
            </a:r>
            <a:endParaRPr lang="zh-TW" altLang="en-US" sz="7200" b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授課教師</a:t>
            </a:r>
            <a:r>
              <a:rPr lang="zh-TW" altLang="en-US" dirty="0"/>
              <a:t>：陳亘佑</a:t>
            </a:r>
          </a:p>
        </p:txBody>
      </p:sp>
    </p:spTree>
    <p:extLst>
      <p:ext uri="{BB962C8B-B14F-4D97-AF65-F5344CB8AC3E}">
        <p14:creationId xmlns:p14="http://schemas.microsoft.com/office/powerpoint/2010/main" val="105184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Mechanical Dynamic System Analysis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000" y="18522"/>
            <a:ext cx="1620000" cy="1480859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6201124" y="5699912"/>
            <a:ext cx="4954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lvl="0" indent="-9144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Calibri" panose="020F0502020204030204" pitchFamily="34" charset="0"/>
              <a:buChar char=" "/>
            </a:pPr>
            <a:r>
              <a:rPr lang="en-US" altLang="zh-TW" sz="2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Ref: Katsuhiko </a:t>
            </a:r>
            <a:r>
              <a:rPr lang="en-US" altLang="zh-TW" sz="2000" b="1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Qgata</a:t>
            </a:r>
            <a:r>
              <a:rPr lang="en-US" altLang="zh-TW" sz="2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“SYSTEM DYNAMICS”, Fourth Edition, </a:t>
            </a:r>
            <a:r>
              <a:rPr lang="en-US" altLang="zh-TW" sz="2000" b="1" dirty="0" smtClean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pp.192-193</a:t>
            </a:r>
            <a:endParaRPr lang="en-US" altLang="zh-TW" sz="2000" b="1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909278"/>
            <a:ext cx="4536000" cy="4274440"/>
          </a:xfrm>
        </p:spPr>
      </p:pic>
      <p:cxnSp>
        <p:nvCxnSpPr>
          <p:cNvPr id="17" name="直線單箭頭接點 16"/>
          <p:cNvCxnSpPr/>
          <p:nvPr/>
        </p:nvCxnSpPr>
        <p:spPr>
          <a:xfrm>
            <a:off x="5162939" y="2346987"/>
            <a:ext cx="690465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>
            <a:off x="1695061" y="2346987"/>
            <a:ext cx="690465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字方塊 18"/>
              <p:cNvSpPr txBox="1"/>
              <p:nvPr/>
            </p:nvSpPr>
            <p:spPr>
              <a:xfrm>
                <a:off x="1359588" y="1762212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zh-TW" alt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9" name="文字方塊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9588" y="1762212"/>
                <a:ext cx="885825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19"/>
              <p:cNvSpPr txBox="1"/>
              <p:nvPr/>
            </p:nvSpPr>
            <p:spPr>
              <a:xfrm>
                <a:off x="4964468" y="1757886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TW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文字方塊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4468" y="1757886"/>
                <a:ext cx="885825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字方塊 23"/>
              <p:cNvSpPr txBox="1"/>
              <p:nvPr/>
            </p:nvSpPr>
            <p:spPr>
              <a:xfrm>
                <a:off x="3910110" y="2975915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zh-TW" altLang="en-US" sz="32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24" name="文字方塊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110" y="2975915"/>
                <a:ext cx="885825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字方塊 24"/>
              <p:cNvSpPr txBox="1"/>
              <p:nvPr/>
            </p:nvSpPr>
            <p:spPr>
              <a:xfrm>
                <a:off x="2245413" y="3972964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zh-TW" altLang="en-US" sz="3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5" name="文字方塊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5413" y="3972964"/>
                <a:ext cx="885825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字方塊 25"/>
              <p:cNvSpPr txBox="1"/>
              <p:nvPr/>
            </p:nvSpPr>
            <p:spPr>
              <a:xfrm>
                <a:off x="2245413" y="2741916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zh-TW" altLang="en-US" sz="32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文字方塊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5413" y="2741916"/>
                <a:ext cx="885825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字方塊 2"/>
              <p:cNvSpPr txBox="1"/>
              <p:nvPr/>
            </p:nvSpPr>
            <p:spPr>
              <a:xfrm>
                <a:off x="6151418" y="2061556"/>
                <a:ext cx="5004261" cy="27960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&lt;0,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𝑠𝑦𝑠𝑡𝑒𝑚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𝑟𝑒𝑠𝑡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</m:oMath>
                  </m:oMathPara>
                </a14:m>
                <a:endParaRPr lang="en-US" altLang="zh-TW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𝐴𝑡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𝑖𝑛𝑝𝑢𝑡</m:t>
                      </m:r>
                    </m:oMath>
                  </m:oMathPara>
                </a14:m>
                <a:endParaRPr lang="en-US" altLang="zh-TW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𝑘𝑔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altLang="zh-TW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=20 </m:t>
                      </m:r>
                      <m:f>
                        <m:fPr>
                          <m:type m:val="skw"/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TW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altLang="zh-TW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=100 </m:t>
                      </m:r>
                      <m:f>
                        <m:fPr>
                          <m:type m:val="skw"/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altLang="zh-TW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d>
                        <m:dPr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 </m:t>
                      </m:r>
                      <m:f>
                        <m:fPr>
                          <m:type m:val="skw"/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altLang="zh-TW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文字方塊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1418" y="2061556"/>
                <a:ext cx="5004261" cy="279602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字方塊 6"/>
              <p:cNvSpPr txBox="1"/>
              <p:nvPr/>
            </p:nvSpPr>
            <p:spPr>
              <a:xfrm>
                <a:off x="6201124" y="4780764"/>
                <a:ext cx="495455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𝑇𝑜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𝑜𝑏𝑡𝑎𝑖𝑛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𝑟𝑒𝑠𝑝𝑜𝑛𝑠𝑒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𝑐𝑢𝑟𝑣𝑒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altLang="zh-TW" sz="2800" b="0" i="1" dirty="0" smtClean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altLang="zh-TW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𝑣𝑒𝑟𝑠𝑢𝑠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𝑤𝑖𝑡h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𝑀𝐴𝑇𝐿𝐴𝐵</m:t>
                      </m:r>
                    </m:oMath>
                  </m:oMathPara>
                </a14:m>
                <a:endParaRPr lang="zh-TW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1124" y="4780764"/>
                <a:ext cx="4954555" cy="95410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618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Mechanical Dynamic System Analysis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000" y="18522"/>
            <a:ext cx="1620000" cy="1480859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6899394" y="5720164"/>
            <a:ext cx="4954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lvl="0" indent="-9144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Calibri" panose="020F0502020204030204" pitchFamily="34" charset="0"/>
              <a:buChar char=" "/>
            </a:pPr>
            <a:r>
              <a:rPr lang="en-US" altLang="zh-TW" sz="2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Ref: Katsuhiko </a:t>
            </a:r>
            <a:r>
              <a:rPr lang="en-US" altLang="zh-TW" sz="2000" b="1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Qgata</a:t>
            </a:r>
            <a:r>
              <a:rPr lang="en-US" altLang="zh-TW" sz="2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“SYSTEM DYNAMICS”, Fourth Edition, </a:t>
            </a:r>
            <a:r>
              <a:rPr lang="en-US" altLang="zh-TW" sz="2000" b="1" dirty="0" smtClean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pp.196-197</a:t>
            </a:r>
            <a:endParaRPr lang="en-US" altLang="zh-TW" sz="2000" b="1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247" y="1830496"/>
            <a:ext cx="1805591" cy="4536000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字方塊 12"/>
              <p:cNvSpPr txBox="1"/>
              <p:nvPr/>
            </p:nvSpPr>
            <p:spPr>
              <a:xfrm>
                <a:off x="1809820" y="3882003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32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32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altLang="zh-TW" sz="32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TW" altLang="en-US" sz="3200" dirty="0"/>
              </a:p>
            </p:txBody>
          </p:sp>
        </mc:Choice>
        <mc:Fallback>
          <p:sp>
            <p:nvSpPr>
              <p:cNvPr id="13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820" y="3882003"/>
                <a:ext cx="885825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字方塊 13"/>
              <p:cNvSpPr txBox="1"/>
              <p:nvPr/>
            </p:nvSpPr>
            <p:spPr>
              <a:xfrm>
                <a:off x="1809819" y="1997129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32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32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altLang="zh-TW" sz="32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TW" altLang="en-US" sz="3200" dirty="0"/>
              </a:p>
            </p:txBody>
          </p:sp>
        </mc:Choice>
        <mc:Fallback>
          <p:sp>
            <p:nvSpPr>
              <p:cNvPr id="14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819" y="1997129"/>
                <a:ext cx="885825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文字方塊 14"/>
              <p:cNvSpPr txBox="1"/>
              <p:nvPr/>
            </p:nvSpPr>
            <p:spPr>
              <a:xfrm>
                <a:off x="1101334" y="4663900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32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32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zh-TW" sz="32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TW" altLang="en-US" sz="3200" dirty="0"/>
              </a:p>
            </p:txBody>
          </p:sp>
        </mc:Choice>
        <mc:Fallback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334" y="4663900"/>
                <a:ext cx="885825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字方塊 15"/>
              <p:cNvSpPr txBox="1"/>
              <p:nvPr/>
            </p:nvSpPr>
            <p:spPr>
              <a:xfrm>
                <a:off x="2695644" y="4663900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altLang="zh-TW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TW" altLang="en-US" sz="3200" dirty="0"/>
              </a:p>
            </p:txBody>
          </p:sp>
        </mc:Choice>
        <mc:Fallback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5644" y="4663900"/>
                <a:ext cx="885825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文字方塊 20"/>
              <p:cNvSpPr txBox="1"/>
              <p:nvPr/>
            </p:nvSpPr>
            <p:spPr>
              <a:xfrm>
                <a:off x="2695643" y="3038126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altLang="zh-TW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TW" altLang="en-US" sz="3200" dirty="0"/>
              </a:p>
            </p:txBody>
          </p:sp>
        </mc:Choice>
        <mc:Fallback>
          <p:sp>
            <p:nvSpPr>
              <p:cNvPr id="21" name="文字方塊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5643" y="3038126"/>
                <a:ext cx="885825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文字方塊 21"/>
              <p:cNvSpPr txBox="1"/>
              <p:nvPr/>
            </p:nvSpPr>
            <p:spPr>
              <a:xfrm>
                <a:off x="1097280" y="2939566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32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32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zh-TW" sz="32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TW" altLang="en-US" sz="3200" dirty="0"/>
              </a:p>
            </p:txBody>
          </p:sp>
        </mc:Choice>
        <mc:Fallback>
          <p:sp>
            <p:nvSpPr>
              <p:cNvPr id="22" name="文字方塊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80" y="2939566"/>
                <a:ext cx="885825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文字方塊 22"/>
              <p:cNvSpPr txBox="1"/>
              <p:nvPr/>
            </p:nvSpPr>
            <p:spPr>
              <a:xfrm>
                <a:off x="3022741" y="5618885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zh-TW" alt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23" name="文字方塊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2741" y="5618885"/>
                <a:ext cx="885825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線單箭頭接點 7"/>
          <p:cNvCxnSpPr>
            <a:stCxn id="6" idx="3"/>
          </p:cNvCxnSpPr>
          <p:nvPr/>
        </p:nvCxnSpPr>
        <p:spPr>
          <a:xfrm flipV="1">
            <a:off x="3349838" y="3705272"/>
            <a:ext cx="0" cy="39322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>
            <a:endCxn id="6" idx="3"/>
          </p:cNvCxnSpPr>
          <p:nvPr/>
        </p:nvCxnSpPr>
        <p:spPr>
          <a:xfrm flipV="1">
            <a:off x="2826274" y="4098496"/>
            <a:ext cx="523564" cy="69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文字方塊 24"/>
              <p:cNvSpPr txBox="1"/>
              <p:nvPr/>
            </p:nvSpPr>
            <p:spPr>
              <a:xfrm>
                <a:off x="3349838" y="3638731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zh-TW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5" name="文字方塊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9838" y="3638731"/>
                <a:ext cx="885825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文字方塊 25"/>
              <p:cNvSpPr txBox="1"/>
              <p:nvPr/>
            </p:nvSpPr>
            <p:spPr>
              <a:xfrm>
                <a:off x="3349838" y="2122272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TW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文字方塊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9838" y="2122272"/>
                <a:ext cx="885825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字方塊 16"/>
              <p:cNvSpPr txBox="1"/>
              <p:nvPr/>
            </p:nvSpPr>
            <p:spPr>
              <a:xfrm>
                <a:off x="5518064" y="2061556"/>
                <a:ext cx="6335885" cy="23651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&lt;0,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𝑠𝑦𝑠𝑡𝑒𝑚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𝑟𝑒𝑠𝑡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</m:oMath>
                  </m:oMathPara>
                </a14:m>
                <a:endParaRPr lang="en-US" altLang="zh-TW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𝐴𝑡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𝑝𝑜𝑖𝑛𝑡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𝑔𝑖𝑣𝑒𝑛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𝑖𝑛𝑝𝑢𝑡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altLang="zh-TW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𝑘𝑔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=100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US" altLang="zh-TW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=50 </m:t>
                      </m:r>
                      <m:f>
                        <m:fPr>
                          <m:type m:val="skw"/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TW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TW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altLang="zh-TW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TW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TW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  <m:r>
                        <a:rPr lang="en-US" altLang="zh-TW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0 </m:t>
                      </m:r>
                      <m:f>
                        <m:fPr>
                          <m:type m:val="skw"/>
                          <m:ctrlPr>
                            <a:rPr lang="en-US" altLang="zh-TW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TW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US" altLang="zh-TW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altLang="zh-TW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=50 </m:t>
                      </m:r>
                      <m:f>
                        <m:fPr>
                          <m:type m:val="skw"/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TW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zh-TW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TW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TW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</m:t>
                      </m:r>
                      <m:r>
                        <a:rPr lang="en-US" altLang="zh-TW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0 </m:t>
                      </m:r>
                      <m:f>
                        <m:fPr>
                          <m:type m:val="skw"/>
                          <m:ctrlPr>
                            <a:rPr lang="en-US" altLang="zh-TW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en-US" altLang="zh-TW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altLang="zh-TW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8064" y="2061556"/>
                <a:ext cx="6335885" cy="236513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文字方塊 17"/>
              <p:cNvSpPr txBox="1"/>
              <p:nvPr/>
            </p:nvSpPr>
            <p:spPr>
              <a:xfrm>
                <a:off x="1546527" y="5781721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zh-TW" alt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8" name="文字方塊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6527" y="5781721"/>
                <a:ext cx="885825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文字方塊 18"/>
              <p:cNvSpPr txBox="1"/>
              <p:nvPr/>
            </p:nvSpPr>
            <p:spPr>
              <a:xfrm>
                <a:off x="5603488" y="4811817"/>
                <a:ext cx="625046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𝑇𝑜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𝑜𝑏𝑡𝑎𝑖𝑛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𝑆𝑡𝑎𝑡𝑒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𝑆𝑝𝑎𝑐𝑒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𝐸𝑞𝑢𝑎𝑡𝑖𝑜𝑛</m:t>
                      </m:r>
                    </m:oMath>
                  </m:oMathPara>
                </a14:m>
                <a:endParaRPr lang="en-US" altLang="zh-TW" sz="2800" b="0" i="1" dirty="0" smtClean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9" name="文字方塊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3488" y="4811817"/>
                <a:ext cx="6250461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121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Mechanical Dynamic System Analysis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000" y="18522"/>
            <a:ext cx="1620000" cy="1480859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1369739" y="5207032"/>
            <a:ext cx="41575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lvl="0" indent="-9144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Calibri" panose="020F0502020204030204" pitchFamily="34" charset="0"/>
              <a:buChar char=" "/>
            </a:pPr>
            <a:r>
              <a:rPr lang="en-US" altLang="zh-TW" sz="2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Ref: Katsuhiko </a:t>
            </a:r>
            <a:r>
              <a:rPr lang="en-US" altLang="zh-TW" sz="2000" b="1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Qgata</a:t>
            </a:r>
            <a:r>
              <a:rPr lang="en-US" altLang="zh-TW" sz="2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“SYSTEM DYNAMICS”, Fourth Edition, </a:t>
            </a:r>
            <a:r>
              <a:rPr lang="en-US" altLang="zh-TW" sz="2000" b="1" dirty="0" smtClean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pp.261-262</a:t>
            </a:r>
            <a:endParaRPr lang="en-US" altLang="zh-TW" sz="2000" b="1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1" y="2005442"/>
            <a:ext cx="4860000" cy="3135375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字方塊 16"/>
              <p:cNvSpPr txBox="1"/>
              <p:nvPr/>
            </p:nvSpPr>
            <p:spPr>
              <a:xfrm>
                <a:off x="483914" y="2907399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zh-TW" alt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14" y="2907399"/>
                <a:ext cx="885825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文字方塊 17"/>
              <p:cNvSpPr txBox="1"/>
              <p:nvPr/>
            </p:nvSpPr>
            <p:spPr>
              <a:xfrm>
                <a:off x="1933971" y="1739224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zh-TW" alt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8" name="文字方塊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971" y="1739224"/>
                <a:ext cx="885825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文字方塊 18"/>
              <p:cNvSpPr txBox="1"/>
              <p:nvPr/>
            </p:nvSpPr>
            <p:spPr>
              <a:xfrm>
                <a:off x="3960477" y="1739224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zh-TW" altLang="en-US" sz="3200" dirty="0">
                  <a:solidFill>
                    <a:srgbClr val="00B0F0"/>
                  </a:solidFill>
                </a:endParaRPr>
              </a:p>
            </p:txBody>
          </p:sp>
        </mc:Choice>
        <mc:Fallback>
          <p:sp>
            <p:nvSpPr>
              <p:cNvPr id="19" name="文字方塊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477" y="1739224"/>
                <a:ext cx="885825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文字方塊 19"/>
              <p:cNvSpPr txBox="1"/>
              <p:nvPr/>
            </p:nvSpPr>
            <p:spPr>
              <a:xfrm>
                <a:off x="4965207" y="3280740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zh-TW" altLang="en-US" sz="32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20" name="文字方塊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5207" y="3280740"/>
                <a:ext cx="885825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文字方塊 23"/>
              <p:cNvSpPr txBox="1"/>
              <p:nvPr/>
            </p:nvSpPr>
            <p:spPr>
              <a:xfrm>
                <a:off x="3466015" y="3280741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zh-TW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4" name="文字方塊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6015" y="3280741"/>
                <a:ext cx="885825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字方塊 10"/>
              <p:cNvSpPr txBox="1"/>
              <p:nvPr/>
            </p:nvSpPr>
            <p:spPr>
              <a:xfrm>
                <a:off x="6363968" y="2061556"/>
                <a:ext cx="548998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&lt;0,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𝑠𝑤𝑖𝑡𝑐h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𝑜𝑝𝑒𝑛𝑒𝑑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</m:oMath>
                  </m:oMathPara>
                </a14:m>
                <a:endParaRPr lang="en-US" altLang="zh-TW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𝐴𝑡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𝑠𝑤𝑖𝑡𝑐h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𝑐𝑙𝑜𝑠𝑒𝑑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</m:oMath>
                  </m:oMathPara>
                </a14:m>
                <a:endParaRPr lang="en-US" altLang="zh-TW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1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3968" y="2061556"/>
                <a:ext cx="5489982" cy="95410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字方塊 12"/>
              <p:cNvSpPr txBox="1"/>
              <p:nvPr/>
            </p:nvSpPr>
            <p:spPr>
              <a:xfrm>
                <a:off x="6126481" y="3603905"/>
                <a:ext cx="572747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𝑃𝑙𝑒𝑎𝑠𝑒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𝑓𝑖𝑛𝑑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𝑒𝑞𝑢𝑎𝑡𝑖𝑜𝑛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en-US" altLang="zh-TW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altLang="zh-TW" sz="2800" b="0" i="1" dirty="0" smtClean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3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6481" y="3603905"/>
                <a:ext cx="5727470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326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Mechanical Dynamic System Analysis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000" y="18522"/>
            <a:ext cx="1620000" cy="1480859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7264230" y="2182296"/>
            <a:ext cx="38914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lvl="0" indent="-9144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Calibri" panose="020F0502020204030204" pitchFamily="34" charset="0"/>
              <a:buChar char=" "/>
            </a:pPr>
            <a:r>
              <a:rPr lang="en-US" altLang="zh-TW" sz="2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Ref: Katsuhiko </a:t>
            </a:r>
            <a:r>
              <a:rPr lang="en-US" altLang="zh-TW" sz="2000" b="1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Qgata</a:t>
            </a:r>
            <a:r>
              <a:rPr lang="en-US" altLang="zh-TW" sz="2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“SYSTEM DYNAMICS”, Fourth Edition, </a:t>
            </a:r>
            <a:r>
              <a:rPr lang="en-US" altLang="zh-TW" sz="2000" b="1" dirty="0" smtClean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pp.264-265</a:t>
            </a:r>
            <a:endParaRPr lang="en-US" altLang="zh-TW" sz="2000" b="1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898367"/>
            <a:ext cx="5832000" cy="2592000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字方塊 8"/>
              <p:cNvSpPr txBox="1"/>
              <p:nvPr/>
            </p:nvSpPr>
            <p:spPr>
              <a:xfrm>
                <a:off x="4343355" y="2518057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zh-TW" altLang="en-US" sz="3200" dirty="0">
                  <a:solidFill>
                    <a:srgbClr val="00B0F0"/>
                  </a:solidFill>
                </a:endParaRPr>
              </a:p>
            </p:txBody>
          </p:sp>
        </mc:Choice>
        <mc:Fallback>
          <p:sp>
            <p:nvSpPr>
              <p:cNvPr id="9" name="文字方塊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355" y="2518057"/>
                <a:ext cx="885825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字方塊 9"/>
              <p:cNvSpPr txBox="1"/>
              <p:nvPr/>
            </p:nvSpPr>
            <p:spPr>
              <a:xfrm>
                <a:off x="2070711" y="2518057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zh-TW" altLang="en-US" sz="32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0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0711" y="2518057"/>
                <a:ext cx="885825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字方塊 10"/>
              <p:cNvSpPr txBox="1"/>
              <p:nvPr/>
            </p:nvSpPr>
            <p:spPr>
              <a:xfrm>
                <a:off x="4819236" y="2936349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zh-TW" altLang="en-US" sz="32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1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9236" y="2936349"/>
                <a:ext cx="885825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字方塊 12"/>
              <p:cNvSpPr txBox="1"/>
              <p:nvPr/>
            </p:nvSpPr>
            <p:spPr>
              <a:xfrm>
                <a:off x="3124011" y="2936349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zh-TW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011" y="2936349"/>
                <a:ext cx="885825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文字方塊 14"/>
              <p:cNvSpPr txBox="1"/>
              <p:nvPr/>
            </p:nvSpPr>
            <p:spPr>
              <a:xfrm>
                <a:off x="851367" y="2901978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TW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TW" altLang="en-US" sz="3200" dirty="0"/>
              </a:p>
            </p:txBody>
          </p:sp>
        </mc:Choice>
        <mc:Fallback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367" y="2901978"/>
                <a:ext cx="885825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字方塊 15"/>
              <p:cNvSpPr txBox="1"/>
              <p:nvPr/>
            </p:nvSpPr>
            <p:spPr>
              <a:xfrm>
                <a:off x="6378405" y="2901977"/>
                <a:ext cx="8858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TW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zh-TW" altLang="en-US" sz="3200" dirty="0"/>
              </a:p>
            </p:txBody>
          </p:sp>
        </mc:Choice>
        <mc:Fallback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8405" y="2901977"/>
                <a:ext cx="885825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字方塊 13"/>
              <p:cNvSpPr txBox="1"/>
              <p:nvPr/>
            </p:nvSpPr>
            <p:spPr>
              <a:xfrm>
                <a:off x="1097280" y="4756802"/>
                <a:ext cx="625046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𝑇𝑜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𝑜𝑏𝑡𝑎𝑖𝑛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𝑆𝑡𝑎𝑡𝑒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𝑆𝑝𝑎𝑐𝑒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𝐸𝑞𝑢𝑎𝑡𝑖𝑜𝑛</m:t>
                      </m:r>
                    </m:oMath>
                  </m:oMathPara>
                </a14:m>
                <a:endParaRPr lang="en-US" altLang="zh-TW" sz="2800" b="0" i="1" dirty="0" smtClean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4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80" y="4756802"/>
                <a:ext cx="6250461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506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回顧">
  <a:themeElements>
    <a:clrScheme name="回顧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回顧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顧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2994</TotalTime>
  <Words>195</Words>
  <Application>Microsoft Office PowerPoint</Application>
  <PresentationFormat>寬螢幕</PresentationFormat>
  <Paragraphs>54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1" baseType="lpstr">
      <vt:lpstr>新細明體</vt:lpstr>
      <vt:lpstr>Calibri</vt:lpstr>
      <vt:lpstr>Calibri Light</vt:lpstr>
      <vt:lpstr>Cambria</vt:lpstr>
      <vt:lpstr>Cambria Math</vt:lpstr>
      <vt:lpstr>回顧</vt:lpstr>
      <vt:lpstr>In-Class Quiz</vt:lpstr>
      <vt:lpstr>Mechanical Dynamic System Analysis</vt:lpstr>
      <vt:lpstr>Mechanical Dynamic System Analysis</vt:lpstr>
      <vt:lpstr>Mechanical Dynamic System Analysis</vt:lpstr>
      <vt:lpstr>Mechanical Dynamic System Analysis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系統動態學與實務應用</dc:title>
  <dc:creator>user</dc:creator>
  <cp:lastModifiedBy>user</cp:lastModifiedBy>
  <cp:revision>74</cp:revision>
  <dcterms:created xsi:type="dcterms:W3CDTF">2022-02-08T01:43:32Z</dcterms:created>
  <dcterms:modified xsi:type="dcterms:W3CDTF">2022-05-16T12:10:01Z</dcterms:modified>
</cp:coreProperties>
</file>